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64" r:id="rId2"/>
    <p:sldId id="341" r:id="rId3"/>
    <p:sldId id="291" r:id="rId4"/>
    <p:sldId id="293" r:id="rId5"/>
    <p:sldId id="260" r:id="rId6"/>
    <p:sldId id="295" r:id="rId7"/>
    <p:sldId id="270" r:id="rId8"/>
    <p:sldId id="294" r:id="rId9"/>
    <p:sldId id="331" r:id="rId10"/>
    <p:sldId id="334" r:id="rId11"/>
    <p:sldId id="332" r:id="rId12"/>
    <p:sldId id="306" r:id="rId13"/>
    <p:sldId id="326" r:id="rId14"/>
    <p:sldId id="338" r:id="rId15"/>
    <p:sldId id="317" r:id="rId16"/>
    <p:sldId id="328" r:id="rId17"/>
    <p:sldId id="335" r:id="rId18"/>
    <p:sldId id="327" r:id="rId19"/>
    <p:sldId id="307" r:id="rId20"/>
    <p:sldId id="322" r:id="rId21"/>
    <p:sldId id="320" r:id="rId22"/>
    <p:sldId id="318" r:id="rId23"/>
    <p:sldId id="316" r:id="rId24"/>
    <p:sldId id="313" r:id="rId25"/>
    <p:sldId id="337" r:id="rId26"/>
    <p:sldId id="323" r:id="rId27"/>
    <p:sldId id="336" r:id="rId28"/>
    <p:sldId id="329" r:id="rId29"/>
    <p:sldId id="340" r:id="rId30"/>
    <p:sldId id="281" r:id="rId31"/>
    <p:sldId id="263" r:id="rId32"/>
    <p:sldId id="309" r:id="rId33"/>
    <p:sldId id="311" r:id="rId34"/>
    <p:sldId id="339" r:id="rId35"/>
    <p:sldId id="297" r:id="rId36"/>
    <p:sldId id="290" r:id="rId37"/>
    <p:sldId id="271" r:id="rId38"/>
    <p:sldId id="272" r:id="rId39"/>
    <p:sldId id="273" r:id="rId40"/>
    <p:sldId id="265" r:id="rId41"/>
    <p:sldId id="267" r:id="rId42"/>
    <p:sldId id="279" r:id="rId43"/>
    <p:sldId id="269" r:id="rId44"/>
    <p:sldId id="285" r:id="rId45"/>
    <p:sldId id="286" r:id="rId46"/>
    <p:sldId id="287" r:id="rId47"/>
    <p:sldId id="28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2BE2"/>
    <a:srgbClr val="009999"/>
    <a:srgbClr val="99E6FF"/>
    <a:srgbClr val="007A7A"/>
    <a:srgbClr val="ABB1EB"/>
    <a:srgbClr val="727272"/>
    <a:srgbClr val="5B5D82"/>
    <a:srgbClr val="525471"/>
    <a:srgbClr val="9D192D"/>
    <a:srgbClr val="E1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 varScale="1">
        <p:scale>
          <a:sx n="89" d="100"/>
          <a:sy n="89" d="100"/>
        </p:scale>
        <p:origin x="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793C9E-5820-40D7-A2DB-8605ECBBD4FF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7AB702-859E-45D6-AA49-6C338032242B}">
      <dgm:prSet/>
      <dgm:spPr>
        <a:solidFill>
          <a:srgbClr val="009999"/>
        </a:solidFill>
      </dgm:spPr>
      <dgm:t>
        <a:bodyPr/>
        <a:lstStyle/>
        <a:p>
          <a:r>
            <a:rPr lang="en-US" dirty="0"/>
            <a:t>DEng: Aeronautics &amp; Astronautics (JP, 2021-2024)</a:t>
          </a:r>
        </a:p>
      </dgm:t>
    </dgm:pt>
    <dgm:pt modelId="{B52C753B-FE31-40D3-A76A-0B5259D21FE8}" type="parTrans" cxnId="{4DE872E9-1A3D-4FEF-B26F-42D9A15040D0}">
      <dgm:prSet/>
      <dgm:spPr/>
      <dgm:t>
        <a:bodyPr/>
        <a:lstStyle/>
        <a:p>
          <a:endParaRPr lang="en-US"/>
        </a:p>
      </dgm:t>
    </dgm:pt>
    <dgm:pt modelId="{052557CD-62C9-4F95-9EDC-5702ABEA39C9}" type="sibTrans" cxnId="{4DE872E9-1A3D-4FEF-B26F-42D9A15040D0}">
      <dgm:prSet/>
      <dgm:spPr/>
      <dgm:t>
        <a:bodyPr/>
        <a:lstStyle/>
        <a:p>
          <a:endParaRPr lang="en-US"/>
        </a:p>
      </dgm:t>
    </dgm:pt>
    <dgm:pt modelId="{1F89C008-00F3-4F3C-A961-D5859B713DF5}">
      <dgm:prSet/>
      <dgm:spPr>
        <a:solidFill>
          <a:srgbClr val="009999"/>
        </a:solidFill>
      </dgm:spPr>
      <dgm:t>
        <a:bodyPr/>
        <a:lstStyle/>
        <a:p>
          <a:r>
            <a:rPr lang="en-US"/>
            <a:t>EngD: Software Technology (NL, 2021)</a:t>
          </a:r>
        </a:p>
      </dgm:t>
    </dgm:pt>
    <dgm:pt modelId="{8A580A54-D0C2-46BB-9F5D-0B977DBADD42}" type="parTrans" cxnId="{3EBD93FC-0B35-4EE2-9B3C-03FC398FA094}">
      <dgm:prSet/>
      <dgm:spPr/>
      <dgm:t>
        <a:bodyPr/>
        <a:lstStyle/>
        <a:p>
          <a:endParaRPr lang="en-US"/>
        </a:p>
      </dgm:t>
    </dgm:pt>
    <dgm:pt modelId="{43E2EFF2-8F23-4C8D-8F46-3FFF644C3C5C}" type="sibTrans" cxnId="{3EBD93FC-0B35-4EE2-9B3C-03FC398FA094}">
      <dgm:prSet/>
      <dgm:spPr/>
      <dgm:t>
        <a:bodyPr/>
        <a:lstStyle/>
        <a:p>
          <a:endParaRPr lang="en-US"/>
        </a:p>
      </dgm:t>
    </dgm:pt>
    <dgm:pt modelId="{298851A5-207B-4E0E-AD06-996DF20EA584}">
      <dgm:prSet/>
      <dgm:spPr>
        <a:solidFill>
          <a:srgbClr val="009999"/>
        </a:solidFill>
      </dgm:spPr>
      <dgm:t>
        <a:bodyPr/>
        <a:lstStyle/>
        <a:p>
          <a:r>
            <a:rPr lang="en-US"/>
            <a:t>MEng: Biomedical Engineering (USA, 2021)</a:t>
          </a:r>
        </a:p>
      </dgm:t>
    </dgm:pt>
    <dgm:pt modelId="{6ECD176A-67E8-439C-86B6-ED69C637EAB7}" type="parTrans" cxnId="{7B6CDFB0-8704-4EA0-B68E-D600D53218A3}">
      <dgm:prSet/>
      <dgm:spPr/>
      <dgm:t>
        <a:bodyPr/>
        <a:lstStyle/>
        <a:p>
          <a:endParaRPr lang="en-US"/>
        </a:p>
      </dgm:t>
    </dgm:pt>
    <dgm:pt modelId="{9A4D1C9E-DFC5-4D02-8A04-6B0C8C17B8E0}" type="sibTrans" cxnId="{7B6CDFB0-8704-4EA0-B68E-D600D53218A3}">
      <dgm:prSet/>
      <dgm:spPr/>
      <dgm:t>
        <a:bodyPr/>
        <a:lstStyle/>
        <a:p>
          <a:endParaRPr lang="en-US"/>
        </a:p>
      </dgm:t>
    </dgm:pt>
    <dgm:pt modelId="{85901D03-12B9-4FE8-A75F-9B9140875FE6}">
      <dgm:prSet/>
      <dgm:spPr>
        <a:solidFill>
          <a:srgbClr val="009999"/>
        </a:solidFill>
      </dgm:spPr>
      <dgm:t>
        <a:bodyPr/>
        <a:lstStyle/>
        <a:p>
          <a:r>
            <a:rPr lang="en-US"/>
            <a:t>MSc: Mechatronics (USA, 2020)</a:t>
          </a:r>
        </a:p>
      </dgm:t>
    </dgm:pt>
    <dgm:pt modelId="{DEEC014B-5D5A-48AF-A496-BEB4C2183002}" type="parTrans" cxnId="{85BC730E-1364-4D2B-9926-11A345DC4624}">
      <dgm:prSet/>
      <dgm:spPr/>
      <dgm:t>
        <a:bodyPr/>
        <a:lstStyle/>
        <a:p>
          <a:endParaRPr lang="en-US"/>
        </a:p>
      </dgm:t>
    </dgm:pt>
    <dgm:pt modelId="{46300221-9990-4094-84FF-9EFC61C84621}" type="sibTrans" cxnId="{85BC730E-1364-4D2B-9926-11A345DC4624}">
      <dgm:prSet/>
      <dgm:spPr/>
      <dgm:t>
        <a:bodyPr/>
        <a:lstStyle/>
        <a:p>
          <a:endParaRPr lang="en-US"/>
        </a:p>
      </dgm:t>
    </dgm:pt>
    <dgm:pt modelId="{7F2D474C-F8D0-435B-B784-A4A007D157D6}">
      <dgm:prSet/>
      <dgm:spPr>
        <a:solidFill>
          <a:srgbClr val="009999"/>
        </a:solidFill>
      </dgm:spPr>
      <dgm:t>
        <a:bodyPr/>
        <a:lstStyle/>
        <a:p>
          <a:r>
            <a:rPr lang="en-US"/>
            <a:t>MSc: Embedded Systems (NL, 2019)</a:t>
          </a:r>
        </a:p>
      </dgm:t>
    </dgm:pt>
    <dgm:pt modelId="{3BEAC5A3-9CE9-4143-B3B5-217CC881A774}" type="parTrans" cxnId="{4547A760-0713-4A33-901E-22570619FE02}">
      <dgm:prSet/>
      <dgm:spPr/>
      <dgm:t>
        <a:bodyPr/>
        <a:lstStyle/>
        <a:p>
          <a:endParaRPr lang="en-US"/>
        </a:p>
      </dgm:t>
    </dgm:pt>
    <dgm:pt modelId="{C54D486E-8915-40B1-B5D0-E799CD8DF611}" type="sibTrans" cxnId="{4547A760-0713-4A33-901E-22570619FE02}">
      <dgm:prSet/>
      <dgm:spPr/>
      <dgm:t>
        <a:bodyPr/>
        <a:lstStyle/>
        <a:p>
          <a:endParaRPr lang="en-US"/>
        </a:p>
      </dgm:t>
    </dgm:pt>
    <dgm:pt modelId="{4F702653-3E18-4BB1-96BF-9000F61A959C}">
      <dgm:prSet/>
      <dgm:spPr>
        <a:solidFill>
          <a:srgbClr val="009999"/>
        </a:solidFill>
      </dgm:spPr>
      <dgm:t>
        <a:bodyPr/>
        <a:lstStyle/>
        <a:p>
          <a:r>
            <a:rPr lang="en-US"/>
            <a:t>MSc: Autonomous Systems (DE, 2018)</a:t>
          </a:r>
        </a:p>
      </dgm:t>
    </dgm:pt>
    <dgm:pt modelId="{197C7D15-6888-49C1-ADFA-E6AC63ECBFBD}" type="parTrans" cxnId="{8D0D409D-A743-4E66-BB53-555C2D4100C9}">
      <dgm:prSet/>
      <dgm:spPr/>
      <dgm:t>
        <a:bodyPr/>
        <a:lstStyle/>
        <a:p>
          <a:endParaRPr lang="en-US"/>
        </a:p>
      </dgm:t>
    </dgm:pt>
    <dgm:pt modelId="{99D35E98-126B-41BE-B52B-AEBAB76F1CA7}" type="sibTrans" cxnId="{8D0D409D-A743-4E66-BB53-555C2D4100C9}">
      <dgm:prSet/>
      <dgm:spPr/>
      <dgm:t>
        <a:bodyPr/>
        <a:lstStyle/>
        <a:p>
          <a:endParaRPr lang="en-US"/>
        </a:p>
      </dgm:t>
    </dgm:pt>
    <dgm:pt modelId="{1948EC1C-7456-4CE6-A454-FFE70FE5E619}">
      <dgm:prSet/>
      <dgm:spPr>
        <a:solidFill>
          <a:srgbClr val="009999"/>
        </a:solidFill>
      </dgm:spPr>
      <dgm:t>
        <a:bodyPr/>
        <a:lstStyle/>
        <a:p>
          <a:r>
            <a:rPr lang="en-US"/>
            <a:t>BA: Science, Technology, &amp; Society (USA, 2015)</a:t>
          </a:r>
        </a:p>
      </dgm:t>
    </dgm:pt>
    <dgm:pt modelId="{A9B365EB-34F2-4CB8-8AD1-ABC0458097B1}" type="parTrans" cxnId="{D0F3180C-31A9-4A74-BC89-A199D8574F78}">
      <dgm:prSet/>
      <dgm:spPr/>
      <dgm:t>
        <a:bodyPr/>
        <a:lstStyle/>
        <a:p>
          <a:endParaRPr lang="en-US"/>
        </a:p>
      </dgm:t>
    </dgm:pt>
    <dgm:pt modelId="{9846D2F0-73D0-4B34-A20F-BEA2B131D003}" type="sibTrans" cxnId="{D0F3180C-31A9-4A74-BC89-A199D8574F78}">
      <dgm:prSet/>
      <dgm:spPr/>
      <dgm:t>
        <a:bodyPr/>
        <a:lstStyle/>
        <a:p>
          <a:endParaRPr lang="en-US"/>
        </a:p>
      </dgm:t>
    </dgm:pt>
    <dgm:pt modelId="{D4D7219F-D5B4-4827-806A-20D04E071CEC}" type="pres">
      <dgm:prSet presAssocID="{DE793C9E-5820-40D7-A2DB-8605ECBBD4FF}" presName="linear" presStyleCnt="0">
        <dgm:presLayoutVars>
          <dgm:animLvl val="lvl"/>
          <dgm:resizeHandles val="exact"/>
        </dgm:presLayoutVars>
      </dgm:prSet>
      <dgm:spPr/>
    </dgm:pt>
    <dgm:pt modelId="{604CF5B9-7C3B-41C5-8487-A7960DF3672A}" type="pres">
      <dgm:prSet presAssocID="{137AB702-859E-45D6-AA49-6C338032242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0F8B8F8-E98D-4D24-A2AE-039547A9A0F9}" type="pres">
      <dgm:prSet presAssocID="{052557CD-62C9-4F95-9EDC-5702ABEA39C9}" presName="spacer" presStyleCnt="0"/>
      <dgm:spPr/>
    </dgm:pt>
    <dgm:pt modelId="{E2C0EB82-D77D-415D-81C3-C981590A0B97}" type="pres">
      <dgm:prSet presAssocID="{1F89C008-00F3-4F3C-A961-D5859B713DF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3E155D7-EB7E-452D-9F62-687D1567E0F9}" type="pres">
      <dgm:prSet presAssocID="{43E2EFF2-8F23-4C8D-8F46-3FFF644C3C5C}" presName="spacer" presStyleCnt="0"/>
      <dgm:spPr/>
    </dgm:pt>
    <dgm:pt modelId="{62E75DF7-AABE-4D6A-BB4E-A0E57049C7F9}" type="pres">
      <dgm:prSet presAssocID="{298851A5-207B-4E0E-AD06-996DF20EA58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353168D-E1EF-46AF-AE24-D476CF2B0B97}" type="pres">
      <dgm:prSet presAssocID="{9A4D1C9E-DFC5-4D02-8A04-6B0C8C17B8E0}" presName="spacer" presStyleCnt="0"/>
      <dgm:spPr/>
    </dgm:pt>
    <dgm:pt modelId="{1FD45AA9-660E-4FA7-A72E-8F281934FDAD}" type="pres">
      <dgm:prSet presAssocID="{85901D03-12B9-4FE8-A75F-9B9140875FE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A39F340-2D11-4CC1-A489-B1B8EC76B54A}" type="pres">
      <dgm:prSet presAssocID="{46300221-9990-4094-84FF-9EFC61C84621}" presName="spacer" presStyleCnt="0"/>
      <dgm:spPr/>
    </dgm:pt>
    <dgm:pt modelId="{A18CF47B-56D5-4CEB-A6BB-D86ACCA7303F}" type="pres">
      <dgm:prSet presAssocID="{7F2D474C-F8D0-435B-B784-A4A007D157D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6AD9CDF9-E6BA-4FBA-97B7-23A0897DFC80}" type="pres">
      <dgm:prSet presAssocID="{C54D486E-8915-40B1-B5D0-E799CD8DF611}" presName="spacer" presStyleCnt="0"/>
      <dgm:spPr/>
    </dgm:pt>
    <dgm:pt modelId="{941F8569-4CAD-4F54-AF07-2D96DCD30B51}" type="pres">
      <dgm:prSet presAssocID="{4F702653-3E18-4BB1-96BF-9000F61A959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F9F75F0-6601-4726-8AF8-9FA01FB215FD}" type="pres">
      <dgm:prSet presAssocID="{99D35E98-126B-41BE-B52B-AEBAB76F1CA7}" presName="spacer" presStyleCnt="0"/>
      <dgm:spPr/>
    </dgm:pt>
    <dgm:pt modelId="{8ECA1A26-7912-4467-A930-C45FBA184579}" type="pres">
      <dgm:prSet presAssocID="{1948EC1C-7456-4CE6-A454-FFE70FE5E61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0F3180C-31A9-4A74-BC89-A199D8574F78}" srcId="{DE793C9E-5820-40D7-A2DB-8605ECBBD4FF}" destId="{1948EC1C-7456-4CE6-A454-FFE70FE5E619}" srcOrd="6" destOrd="0" parTransId="{A9B365EB-34F2-4CB8-8AD1-ABC0458097B1}" sibTransId="{9846D2F0-73D0-4B34-A20F-BEA2B131D003}"/>
    <dgm:cxn modelId="{85BC730E-1364-4D2B-9926-11A345DC4624}" srcId="{DE793C9E-5820-40D7-A2DB-8605ECBBD4FF}" destId="{85901D03-12B9-4FE8-A75F-9B9140875FE6}" srcOrd="3" destOrd="0" parTransId="{DEEC014B-5D5A-48AF-A496-BEB4C2183002}" sibTransId="{46300221-9990-4094-84FF-9EFC61C84621}"/>
    <dgm:cxn modelId="{B7AC5B32-770B-4DF8-93F0-15FF6F727FA8}" type="presOf" srcId="{7F2D474C-F8D0-435B-B784-A4A007D157D6}" destId="{A18CF47B-56D5-4CEB-A6BB-D86ACCA7303F}" srcOrd="0" destOrd="0" presId="urn:microsoft.com/office/officeart/2005/8/layout/vList2"/>
    <dgm:cxn modelId="{4547A760-0713-4A33-901E-22570619FE02}" srcId="{DE793C9E-5820-40D7-A2DB-8605ECBBD4FF}" destId="{7F2D474C-F8D0-435B-B784-A4A007D157D6}" srcOrd="4" destOrd="0" parTransId="{3BEAC5A3-9CE9-4143-B3B5-217CC881A774}" sibTransId="{C54D486E-8915-40B1-B5D0-E799CD8DF611}"/>
    <dgm:cxn modelId="{68B4CA47-21A4-4F22-8D1D-4891EE1EC1F1}" type="presOf" srcId="{4F702653-3E18-4BB1-96BF-9000F61A959C}" destId="{941F8569-4CAD-4F54-AF07-2D96DCD30B51}" srcOrd="0" destOrd="0" presId="urn:microsoft.com/office/officeart/2005/8/layout/vList2"/>
    <dgm:cxn modelId="{5B214473-3029-43B1-98C2-CCCBF08C3309}" type="presOf" srcId="{85901D03-12B9-4FE8-A75F-9B9140875FE6}" destId="{1FD45AA9-660E-4FA7-A72E-8F281934FDAD}" srcOrd="0" destOrd="0" presId="urn:microsoft.com/office/officeart/2005/8/layout/vList2"/>
    <dgm:cxn modelId="{901D757C-4793-44E7-A463-B9A865BF8693}" type="presOf" srcId="{298851A5-207B-4E0E-AD06-996DF20EA584}" destId="{62E75DF7-AABE-4D6A-BB4E-A0E57049C7F9}" srcOrd="0" destOrd="0" presId="urn:microsoft.com/office/officeart/2005/8/layout/vList2"/>
    <dgm:cxn modelId="{85C5BB86-2DE6-43C6-B3C8-ADFE021E0B76}" type="presOf" srcId="{DE793C9E-5820-40D7-A2DB-8605ECBBD4FF}" destId="{D4D7219F-D5B4-4827-806A-20D04E071CEC}" srcOrd="0" destOrd="0" presId="urn:microsoft.com/office/officeart/2005/8/layout/vList2"/>
    <dgm:cxn modelId="{8D0D409D-A743-4E66-BB53-555C2D4100C9}" srcId="{DE793C9E-5820-40D7-A2DB-8605ECBBD4FF}" destId="{4F702653-3E18-4BB1-96BF-9000F61A959C}" srcOrd="5" destOrd="0" parTransId="{197C7D15-6888-49C1-ADFA-E6AC63ECBFBD}" sibTransId="{99D35E98-126B-41BE-B52B-AEBAB76F1CA7}"/>
    <dgm:cxn modelId="{9A9F04A3-1E50-4C67-9ACF-BC054B1B9FC1}" type="presOf" srcId="{1948EC1C-7456-4CE6-A454-FFE70FE5E619}" destId="{8ECA1A26-7912-4467-A930-C45FBA184579}" srcOrd="0" destOrd="0" presId="urn:microsoft.com/office/officeart/2005/8/layout/vList2"/>
    <dgm:cxn modelId="{17A78CAC-F075-4BF5-B9B7-47274E6328FD}" type="presOf" srcId="{137AB702-859E-45D6-AA49-6C338032242B}" destId="{604CF5B9-7C3B-41C5-8487-A7960DF3672A}" srcOrd="0" destOrd="0" presId="urn:microsoft.com/office/officeart/2005/8/layout/vList2"/>
    <dgm:cxn modelId="{7B6CDFB0-8704-4EA0-B68E-D600D53218A3}" srcId="{DE793C9E-5820-40D7-A2DB-8605ECBBD4FF}" destId="{298851A5-207B-4E0E-AD06-996DF20EA584}" srcOrd="2" destOrd="0" parTransId="{6ECD176A-67E8-439C-86B6-ED69C637EAB7}" sibTransId="{9A4D1C9E-DFC5-4D02-8A04-6B0C8C17B8E0}"/>
    <dgm:cxn modelId="{AFBA0CB7-5633-4AED-90C3-78AB96171422}" type="presOf" srcId="{1F89C008-00F3-4F3C-A961-D5859B713DF5}" destId="{E2C0EB82-D77D-415D-81C3-C981590A0B97}" srcOrd="0" destOrd="0" presId="urn:microsoft.com/office/officeart/2005/8/layout/vList2"/>
    <dgm:cxn modelId="{4DE872E9-1A3D-4FEF-B26F-42D9A15040D0}" srcId="{DE793C9E-5820-40D7-A2DB-8605ECBBD4FF}" destId="{137AB702-859E-45D6-AA49-6C338032242B}" srcOrd="0" destOrd="0" parTransId="{B52C753B-FE31-40D3-A76A-0B5259D21FE8}" sibTransId="{052557CD-62C9-4F95-9EDC-5702ABEA39C9}"/>
    <dgm:cxn modelId="{3EBD93FC-0B35-4EE2-9B3C-03FC398FA094}" srcId="{DE793C9E-5820-40D7-A2DB-8605ECBBD4FF}" destId="{1F89C008-00F3-4F3C-A961-D5859B713DF5}" srcOrd="1" destOrd="0" parTransId="{8A580A54-D0C2-46BB-9F5D-0B977DBADD42}" sibTransId="{43E2EFF2-8F23-4C8D-8F46-3FFF644C3C5C}"/>
    <dgm:cxn modelId="{981CEE94-A8DA-43C0-914D-61E81EDF4684}" type="presParOf" srcId="{D4D7219F-D5B4-4827-806A-20D04E071CEC}" destId="{604CF5B9-7C3B-41C5-8487-A7960DF3672A}" srcOrd="0" destOrd="0" presId="urn:microsoft.com/office/officeart/2005/8/layout/vList2"/>
    <dgm:cxn modelId="{EAA99391-CDFA-4587-BDD3-3EF21A0C92FE}" type="presParOf" srcId="{D4D7219F-D5B4-4827-806A-20D04E071CEC}" destId="{F0F8B8F8-E98D-4D24-A2AE-039547A9A0F9}" srcOrd="1" destOrd="0" presId="urn:microsoft.com/office/officeart/2005/8/layout/vList2"/>
    <dgm:cxn modelId="{71A6CF3B-791A-4B85-8D25-B4B42B58FF1B}" type="presParOf" srcId="{D4D7219F-D5B4-4827-806A-20D04E071CEC}" destId="{E2C0EB82-D77D-415D-81C3-C981590A0B97}" srcOrd="2" destOrd="0" presId="urn:microsoft.com/office/officeart/2005/8/layout/vList2"/>
    <dgm:cxn modelId="{44AAB94E-23FA-444C-BFA7-01F9AC9CB8F2}" type="presParOf" srcId="{D4D7219F-D5B4-4827-806A-20D04E071CEC}" destId="{43E155D7-EB7E-452D-9F62-687D1567E0F9}" srcOrd="3" destOrd="0" presId="urn:microsoft.com/office/officeart/2005/8/layout/vList2"/>
    <dgm:cxn modelId="{F0BF1FC5-C074-4BD7-AC82-E083FA6C8776}" type="presParOf" srcId="{D4D7219F-D5B4-4827-806A-20D04E071CEC}" destId="{62E75DF7-AABE-4D6A-BB4E-A0E57049C7F9}" srcOrd="4" destOrd="0" presId="urn:microsoft.com/office/officeart/2005/8/layout/vList2"/>
    <dgm:cxn modelId="{5E00EAE4-A0D3-4B5D-9C98-3D43D0F45978}" type="presParOf" srcId="{D4D7219F-D5B4-4827-806A-20D04E071CEC}" destId="{9353168D-E1EF-46AF-AE24-D476CF2B0B97}" srcOrd="5" destOrd="0" presId="urn:microsoft.com/office/officeart/2005/8/layout/vList2"/>
    <dgm:cxn modelId="{D3D203A1-FF5F-44EE-97AF-3ECAE3AC45F0}" type="presParOf" srcId="{D4D7219F-D5B4-4827-806A-20D04E071CEC}" destId="{1FD45AA9-660E-4FA7-A72E-8F281934FDAD}" srcOrd="6" destOrd="0" presId="urn:microsoft.com/office/officeart/2005/8/layout/vList2"/>
    <dgm:cxn modelId="{752D3749-4CD3-4BAC-975A-6D7489B4673B}" type="presParOf" srcId="{D4D7219F-D5B4-4827-806A-20D04E071CEC}" destId="{7A39F340-2D11-4CC1-A489-B1B8EC76B54A}" srcOrd="7" destOrd="0" presId="urn:microsoft.com/office/officeart/2005/8/layout/vList2"/>
    <dgm:cxn modelId="{E0419521-8F88-4E20-A044-AB58FF0E7018}" type="presParOf" srcId="{D4D7219F-D5B4-4827-806A-20D04E071CEC}" destId="{A18CF47B-56D5-4CEB-A6BB-D86ACCA7303F}" srcOrd="8" destOrd="0" presId="urn:microsoft.com/office/officeart/2005/8/layout/vList2"/>
    <dgm:cxn modelId="{E86CE1D1-A246-44EE-B62B-43B076E0BEB4}" type="presParOf" srcId="{D4D7219F-D5B4-4827-806A-20D04E071CEC}" destId="{6AD9CDF9-E6BA-4FBA-97B7-23A0897DFC80}" srcOrd="9" destOrd="0" presId="urn:microsoft.com/office/officeart/2005/8/layout/vList2"/>
    <dgm:cxn modelId="{ED73F542-68E5-4EB0-8397-252A7B58BD7E}" type="presParOf" srcId="{D4D7219F-D5B4-4827-806A-20D04E071CEC}" destId="{941F8569-4CAD-4F54-AF07-2D96DCD30B51}" srcOrd="10" destOrd="0" presId="urn:microsoft.com/office/officeart/2005/8/layout/vList2"/>
    <dgm:cxn modelId="{E1D5836D-0427-450F-B92E-28C3D04BCB0A}" type="presParOf" srcId="{D4D7219F-D5B4-4827-806A-20D04E071CEC}" destId="{8F9F75F0-6601-4726-8AF8-9FA01FB215FD}" srcOrd="11" destOrd="0" presId="urn:microsoft.com/office/officeart/2005/8/layout/vList2"/>
    <dgm:cxn modelId="{24BACA92-BC29-4FA7-8BAC-0F0EAEB07496}" type="presParOf" srcId="{D4D7219F-D5B4-4827-806A-20D04E071CEC}" destId="{8ECA1A26-7912-4467-A930-C45FBA184579}" srcOrd="1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08C3D4-10DE-4236-9350-A4527BC860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556618-46A6-4F3C-96C0-711872ECC636}">
      <dgm:prSet/>
      <dgm:spPr>
        <a:solidFill>
          <a:srgbClr val="0099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dirty="0"/>
            <a:t>NASA Ames, Software System Engineer (USA, 2022)</a:t>
          </a:r>
        </a:p>
      </dgm:t>
    </dgm:pt>
    <dgm:pt modelId="{28E25F8D-2FDE-490D-8D72-98F440F9C407}" type="parTrans" cxnId="{EF7F9CF9-1AC6-4733-AA0F-192FC2A03B2B}">
      <dgm:prSet/>
      <dgm:spPr/>
      <dgm:t>
        <a:bodyPr/>
        <a:lstStyle/>
        <a:p>
          <a:endParaRPr lang="en-US"/>
        </a:p>
      </dgm:t>
    </dgm:pt>
    <dgm:pt modelId="{620BD143-7D03-4869-A771-157840956E2C}" type="sibTrans" cxnId="{EF7F9CF9-1AC6-4733-AA0F-192FC2A03B2B}">
      <dgm:prSet/>
      <dgm:spPr/>
      <dgm:t>
        <a:bodyPr/>
        <a:lstStyle/>
        <a:p>
          <a:endParaRPr lang="en-US"/>
        </a:p>
      </dgm:t>
    </dgm:pt>
    <dgm:pt modelId="{2A98F596-9C86-4F1D-BFBB-FC371B6BF8F5}">
      <dgm:prSet/>
      <dgm:spPr>
        <a:solidFill>
          <a:srgbClr val="0099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dirty="0"/>
            <a:t>Siemens, System Design Architect (BE, 2021)</a:t>
          </a:r>
        </a:p>
      </dgm:t>
    </dgm:pt>
    <dgm:pt modelId="{93DEE6A1-4CCA-4763-9A49-DCAE90CFF085}" type="parTrans" cxnId="{42201100-DE1B-4E5A-BC7C-4D5C805DCAFD}">
      <dgm:prSet/>
      <dgm:spPr/>
      <dgm:t>
        <a:bodyPr/>
        <a:lstStyle/>
        <a:p>
          <a:endParaRPr lang="en-US"/>
        </a:p>
      </dgm:t>
    </dgm:pt>
    <dgm:pt modelId="{65252925-CDF4-4194-831E-7788201924BB}" type="sibTrans" cxnId="{42201100-DE1B-4E5A-BC7C-4D5C805DCAFD}">
      <dgm:prSet/>
      <dgm:spPr/>
      <dgm:t>
        <a:bodyPr/>
        <a:lstStyle/>
        <a:p>
          <a:endParaRPr lang="en-US"/>
        </a:p>
      </dgm:t>
    </dgm:pt>
    <dgm:pt modelId="{08AD9AE0-4B24-4D3E-85EB-5D5759F68603}">
      <dgm:prSet/>
      <dgm:spPr>
        <a:solidFill>
          <a:srgbClr val="0099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/>
            <a:t>ESA, Lead AI System/Software Architect (NL, 2020)</a:t>
          </a:r>
        </a:p>
      </dgm:t>
    </dgm:pt>
    <dgm:pt modelId="{598A6282-A453-40D6-B96B-B8B22F801037}" type="parTrans" cxnId="{24F77A37-FDD9-4F7B-853C-B9BE69A3A395}">
      <dgm:prSet/>
      <dgm:spPr/>
      <dgm:t>
        <a:bodyPr/>
        <a:lstStyle/>
        <a:p>
          <a:endParaRPr lang="en-US"/>
        </a:p>
      </dgm:t>
    </dgm:pt>
    <dgm:pt modelId="{AB36CF2B-51A9-41C2-A09E-101F02EBD775}" type="sibTrans" cxnId="{24F77A37-FDD9-4F7B-853C-B9BE69A3A395}">
      <dgm:prSet/>
      <dgm:spPr/>
      <dgm:t>
        <a:bodyPr/>
        <a:lstStyle/>
        <a:p>
          <a:endParaRPr lang="en-US"/>
        </a:p>
      </dgm:t>
    </dgm:pt>
    <dgm:pt modelId="{2D4D20FA-A068-4C53-8BEC-520E856D5404}">
      <dgm:prSet/>
      <dgm:spPr>
        <a:solidFill>
          <a:srgbClr val="009999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/>
            <a:t>CERN, Project Manager/Product Owner (CH, 2019)</a:t>
          </a:r>
        </a:p>
      </dgm:t>
    </dgm:pt>
    <dgm:pt modelId="{F7A53767-592C-44F5-BEA5-8F53812B1859}" type="parTrans" cxnId="{4EF56BE8-76BF-458D-A41F-ED7DB2EBFCFC}">
      <dgm:prSet/>
      <dgm:spPr/>
      <dgm:t>
        <a:bodyPr/>
        <a:lstStyle/>
        <a:p>
          <a:endParaRPr lang="en-US"/>
        </a:p>
      </dgm:t>
    </dgm:pt>
    <dgm:pt modelId="{1BE25EE7-1C2C-4F7A-88BC-86E4F46E3035}" type="sibTrans" cxnId="{4EF56BE8-76BF-458D-A41F-ED7DB2EBFCFC}">
      <dgm:prSet/>
      <dgm:spPr/>
      <dgm:t>
        <a:bodyPr/>
        <a:lstStyle/>
        <a:p>
          <a:endParaRPr lang="en-US"/>
        </a:p>
      </dgm:t>
    </dgm:pt>
    <dgm:pt modelId="{E4EA024A-AF78-4706-A599-048C81FEBE62}">
      <dgm:prSet/>
      <dgm:spPr>
        <a:solidFill>
          <a:srgbClr val="8A2BE2"/>
        </a:solidFill>
        <a:ln>
          <a:noFill/>
        </a:ln>
        <a:effectLst>
          <a:outerShdw blurRad="57785" dist="33020" dir="318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  <dgm:t>
        <a:bodyPr/>
        <a:lstStyle/>
        <a:p>
          <a:pPr algn="ctr"/>
          <a:r>
            <a:rPr lang="en-US" dirty="0"/>
            <a:t>Career goal: AI System Architect</a:t>
          </a:r>
        </a:p>
      </dgm:t>
    </dgm:pt>
    <dgm:pt modelId="{FBCA6C33-4AAA-498B-BF65-B9ADFE1B566E}" type="parTrans" cxnId="{613ED66E-7C39-4509-BFB9-0EEDF5773827}">
      <dgm:prSet/>
      <dgm:spPr/>
      <dgm:t>
        <a:bodyPr/>
        <a:lstStyle/>
        <a:p>
          <a:endParaRPr lang="en-US"/>
        </a:p>
      </dgm:t>
    </dgm:pt>
    <dgm:pt modelId="{DA30B3C0-46FD-4F40-9B18-2760FA4916CD}" type="sibTrans" cxnId="{613ED66E-7C39-4509-BFB9-0EEDF5773827}">
      <dgm:prSet/>
      <dgm:spPr/>
      <dgm:t>
        <a:bodyPr/>
        <a:lstStyle/>
        <a:p>
          <a:endParaRPr lang="en-US"/>
        </a:p>
      </dgm:t>
    </dgm:pt>
    <dgm:pt modelId="{DB0D12D9-72DE-48DA-B870-48AB3F7FD42C}" type="pres">
      <dgm:prSet presAssocID="{2108C3D4-10DE-4236-9350-A4527BC860B3}" presName="linear" presStyleCnt="0">
        <dgm:presLayoutVars>
          <dgm:animLvl val="lvl"/>
          <dgm:resizeHandles val="exact"/>
        </dgm:presLayoutVars>
      </dgm:prSet>
      <dgm:spPr/>
    </dgm:pt>
    <dgm:pt modelId="{A73267F7-889D-4A2E-9E6D-33EBF616C647}" type="pres">
      <dgm:prSet presAssocID="{12556618-46A6-4F3C-96C0-711872ECC63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E599A6B-BD02-4842-BB1D-973FD25A60BF}" type="pres">
      <dgm:prSet presAssocID="{620BD143-7D03-4869-A771-157840956E2C}" presName="spacer" presStyleCnt="0"/>
      <dgm:spPr/>
    </dgm:pt>
    <dgm:pt modelId="{D0FFF757-5B3B-4302-8B5C-9B085869A5F0}" type="pres">
      <dgm:prSet presAssocID="{2A98F596-9C86-4F1D-BFBB-FC371B6BF8F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13D6B5B-A613-47BD-BEA8-69E327E94E79}" type="pres">
      <dgm:prSet presAssocID="{65252925-CDF4-4194-831E-7788201924BB}" presName="spacer" presStyleCnt="0"/>
      <dgm:spPr/>
    </dgm:pt>
    <dgm:pt modelId="{568E7C06-4738-4540-A881-A1DADAEC9E0A}" type="pres">
      <dgm:prSet presAssocID="{08AD9AE0-4B24-4D3E-85EB-5D5759F6860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8531E3C-CD2F-4272-9313-416F933EF4F7}" type="pres">
      <dgm:prSet presAssocID="{AB36CF2B-51A9-41C2-A09E-101F02EBD775}" presName="spacer" presStyleCnt="0"/>
      <dgm:spPr/>
    </dgm:pt>
    <dgm:pt modelId="{82460B97-3D31-412B-A9B9-222B84E5FAB7}" type="pres">
      <dgm:prSet presAssocID="{2D4D20FA-A068-4C53-8BEC-520E856D540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EAB0BD6-8081-48C1-B29D-15929EBAC461}" type="pres">
      <dgm:prSet presAssocID="{1BE25EE7-1C2C-4F7A-88BC-86E4F46E3035}" presName="spacer" presStyleCnt="0"/>
      <dgm:spPr/>
    </dgm:pt>
    <dgm:pt modelId="{B38FEFF0-0497-443E-9449-3B66FA6FF6B3}" type="pres">
      <dgm:prSet presAssocID="{E4EA024A-AF78-4706-A599-048C81FEBE62}" presName="parentText" presStyleLbl="node1" presStyleIdx="4" presStyleCnt="5" custScaleX="68106">
        <dgm:presLayoutVars>
          <dgm:chMax val="0"/>
          <dgm:bulletEnabled val="1"/>
        </dgm:presLayoutVars>
      </dgm:prSet>
      <dgm:spPr/>
    </dgm:pt>
  </dgm:ptLst>
  <dgm:cxnLst>
    <dgm:cxn modelId="{42201100-DE1B-4E5A-BC7C-4D5C805DCAFD}" srcId="{2108C3D4-10DE-4236-9350-A4527BC860B3}" destId="{2A98F596-9C86-4F1D-BFBB-FC371B6BF8F5}" srcOrd="1" destOrd="0" parTransId="{93DEE6A1-4CCA-4763-9A49-DCAE90CFF085}" sibTransId="{65252925-CDF4-4194-831E-7788201924BB}"/>
    <dgm:cxn modelId="{ED0F2920-6645-4B8E-9974-E29338DF1A1D}" type="presOf" srcId="{2A98F596-9C86-4F1D-BFBB-FC371B6BF8F5}" destId="{D0FFF757-5B3B-4302-8B5C-9B085869A5F0}" srcOrd="0" destOrd="0" presId="urn:microsoft.com/office/officeart/2005/8/layout/vList2"/>
    <dgm:cxn modelId="{5536DD20-A8AF-481A-8EB8-4857C98ED9F0}" type="presOf" srcId="{2108C3D4-10DE-4236-9350-A4527BC860B3}" destId="{DB0D12D9-72DE-48DA-B870-48AB3F7FD42C}" srcOrd="0" destOrd="0" presId="urn:microsoft.com/office/officeart/2005/8/layout/vList2"/>
    <dgm:cxn modelId="{D99B2934-4E0A-473A-AB77-DA9912ED15BF}" type="presOf" srcId="{2D4D20FA-A068-4C53-8BEC-520E856D5404}" destId="{82460B97-3D31-412B-A9B9-222B84E5FAB7}" srcOrd="0" destOrd="0" presId="urn:microsoft.com/office/officeart/2005/8/layout/vList2"/>
    <dgm:cxn modelId="{24F77A37-FDD9-4F7B-853C-B9BE69A3A395}" srcId="{2108C3D4-10DE-4236-9350-A4527BC860B3}" destId="{08AD9AE0-4B24-4D3E-85EB-5D5759F68603}" srcOrd="2" destOrd="0" parTransId="{598A6282-A453-40D6-B96B-B8B22F801037}" sibTransId="{AB36CF2B-51A9-41C2-A09E-101F02EBD775}"/>
    <dgm:cxn modelId="{613ED66E-7C39-4509-BFB9-0EEDF5773827}" srcId="{2108C3D4-10DE-4236-9350-A4527BC860B3}" destId="{E4EA024A-AF78-4706-A599-048C81FEBE62}" srcOrd="4" destOrd="0" parTransId="{FBCA6C33-4AAA-498B-BF65-B9ADFE1B566E}" sibTransId="{DA30B3C0-46FD-4F40-9B18-2760FA4916CD}"/>
    <dgm:cxn modelId="{83245881-E6CC-41A1-AC0B-24A1CB92DF0B}" type="presOf" srcId="{08AD9AE0-4B24-4D3E-85EB-5D5759F68603}" destId="{568E7C06-4738-4540-A881-A1DADAEC9E0A}" srcOrd="0" destOrd="0" presId="urn:microsoft.com/office/officeart/2005/8/layout/vList2"/>
    <dgm:cxn modelId="{CC275ED9-2D29-41B8-B56B-2D75541455A7}" type="presOf" srcId="{12556618-46A6-4F3C-96C0-711872ECC636}" destId="{A73267F7-889D-4A2E-9E6D-33EBF616C647}" srcOrd="0" destOrd="0" presId="urn:microsoft.com/office/officeart/2005/8/layout/vList2"/>
    <dgm:cxn modelId="{C9151FE5-ACBB-4B69-BC03-AFB2CB6F72C0}" type="presOf" srcId="{E4EA024A-AF78-4706-A599-048C81FEBE62}" destId="{B38FEFF0-0497-443E-9449-3B66FA6FF6B3}" srcOrd="0" destOrd="0" presId="urn:microsoft.com/office/officeart/2005/8/layout/vList2"/>
    <dgm:cxn modelId="{4EF56BE8-76BF-458D-A41F-ED7DB2EBFCFC}" srcId="{2108C3D4-10DE-4236-9350-A4527BC860B3}" destId="{2D4D20FA-A068-4C53-8BEC-520E856D5404}" srcOrd="3" destOrd="0" parTransId="{F7A53767-592C-44F5-BEA5-8F53812B1859}" sibTransId="{1BE25EE7-1C2C-4F7A-88BC-86E4F46E3035}"/>
    <dgm:cxn modelId="{EF7F9CF9-1AC6-4733-AA0F-192FC2A03B2B}" srcId="{2108C3D4-10DE-4236-9350-A4527BC860B3}" destId="{12556618-46A6-4F3C-96C0-711872ECC636}" srcOrd="0" destOrd="0" parTransId="{28E25F8D-2FDE-490D-8D72-98F440F9C407}" sibTransId="{620BD143-7D03-4869-A771-157840956E2C}"/>
    <dgm:cxn modelId="{2B13DA9F-6492-4658-8D51-C118578CC340}" type="presParOf" srcId="{DB0D12D9-72DE-48DA-B870-48AB3F7FD42C}" destId="{A73267F7-889D-4A2E-9E6D-33EBF616C647}" srcOrd="0" destOrd="0" presId="urn:microsoft.com/office/officeart/2005/8/layout/vList2"/>
    <dgm:cxn modelId="{40976B8B-ED36-4FC3-BD36-D7BEE6232E64}" type="presParOf" srcId="{DB0D12D9-72DE-48DA-B870-48AB3F7FD42C}" destId="{FE599A6B-BD02-4842-BB1D-973FD25A60BF}" srcOrd="1" destOrd="0" presId="urn:microsoft.com/office/officeart/2005/8/layout/vList2"/>
    <dgm:cxn modelId="{4CED0FE5-5EA6-4B49-9C0F-3D7D8E0810C5}" type="presParOf" srcId="{DB0D12D9-72DE-48DA-B870-48AB3F7FD42C}" destId="{D0FFF757-5B3B-4302-8B5C-9B085869A5F0}" srcOrd="2" destOrd="0" presId="urn:microsoft.com/office/officeart/2005/8/layout/vList2"/>
    <dgm:cxn modelId="{C975F176-EC20-4034-B9AE-D9C575BB7EBE}" type="presParOf" srcId="{DB0D12D9-72DE-48DA-B870-48AB3F7FD42C}" destId="{C13D6B5B-A613-47BD-BEA8-69E327E94E79}" srcOrd="3" destOrd="0" presId="urn:microsoft.com/office/officeart/2005/8/layout/vList2"/>
    <dgm:cxn modelId="{D9D746C0-1622-41BD-AF69-B923D17D3614}" type="presParOf" srcId="{DB0D12D9-72DE-48DA-B870-48AB3F7FD42C}" destId="{568E7C06-4738-4540-A881-A1DADAEC9E0A}" srcOrd="4" destOrd="0" presId="urn:microsoft.com/office/officeart/2005/8/layout/vList2"/>
    <dgm:cxn modelId="{7F0FC779-8AF8-477B-8609-33675B04943F}" type="presParOf" srcId="{DB0D12D9-72DE-48DA-B870-48AB3F7FD42C}" destId="{58531E3C-CD2F-4272-9313-416F933EF4F7}" srcOrd="5" destOrd="0" presId="urn:microsoft.com/office/officeart/2005/8/layout/vList2"/>
    <dgm:cxn modelId="{BF421BC8-B602-44BE-A329-175E95DE315A}" type="presParOf" srcId="{DB0D12D9-72DE-48DA-B870-48AB3F7FD42C}" destId="{82460B97-3D31-412B-A9B9-222B84E5FAB7}" srcOrd="6" destOrd="0" presId="urn:microsoft.com/office/officeart/2005/8/layout/vList2"/>
    <dgm:cxn modelId="{895755FD-9179-4F9C-8DD5-CCA4AD3353C2}" type="presParOf" srcId="{DB0D12D9-72DE-48DA-B870-48AB3F7FD42C}" destId="{AEAB0BD6-8081-48C1-B29D-15929EBAC461}" srcOrd="7" destOrd="0" presId="urn:microsoft.com/office/officeart/2005/8/layout/vList2"/>
    <dgm:cxn modelId="{B4379BD4-D930-4493-A3E7-6A8646621A95}" type="presParOf" srcId="{DB0D12D9-72DE-48DA-B870-48AB3F7FD42C}" destId="{B38FEFF0-0497-443E-9449-3B66FA6FF6B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CF5B9-7C3B-41C5-8487-A7960DF3672A}">
      <dsp:nvSpPr>
        <dsp:cNvPr id="0" name=""/>
        <dsp:cNvSpPr/>
      </dsp:nvSpPr>
      <dsp:spPr>
        <a:xfrm>
          <a:off x="0" y="87232"/>
          <a:ext cx="6611378" cy="527670"/>
        </a:xfrm>
        <a:prstGeom prst="roundRect">
          <a:avLst/>
        </a:prstGeom>
        <a:solidFill>
          <a:srgbClr val="009999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DEng: Aeronautics &amp; Astronautics (JP, 2021-2024)</a:t>
          </a:r>
        </a:p>
      </dsp:txBody>
      <dsp:txXfrm>
        <a:off x="25759" y="112991"/>
        <a:ext cx="6559860" cy="476152"/>
      </dsp:txXfrm>
    </dsp:sp>
    <dsp:sp modelId="{E2C0EB82-D77D-415D-81C3-C981590A0B97}">
      <dsp:nvSpPr>
        <dsp:cNvPr id="0" name=""/>
        <dsp:cNvSpPr/>
      </dsp:nvSpPr>
      <dsp:spPr>
        <a:xfrm>
          <a:off x="0" y="678262"/>
          <a:ext cx="6611378" cy="527670"/>
        </a:xfrm>
        <a:prstGeom prst="roundRect">
          <a:avLst/>
        </a:prstGeom>
        <a:solidFill>
          <a:srgbClr val="009999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EngD: Software Technology (NL, 2021)</a:t>
          </a:r>
        </a:p>
      </dsp:txBody>
      <dsp:txXfrm>
        <a:off x="25759" y="704021"/>
        <a:ext cx="6559860" cy="476152"/>
      </dsp:txXfrm>
    </dsp:sp>
    <dsp:sp modelId="{62E75DF7-AABE-4D6A-BB4E-A0E57049C7F9}">
      <dsp:nvSpPr>
        <dsp:cNvPr id="0" name=""/>
        <dsp:cNvSpPr/>
      </dsp:nvSpPr>
      <dsp:spPr>
        <a:xfrm>
          <a:off x="0" y="1269293"/>
          <a:ext cx="6611378" cy="527670"/>
        </a:xfrm>
        <a:prstGeom prst="roundRect">
          <a:avLst/>
        </a:prstGeom>
        <a:solidFill>
          <a:srgbClr val="009999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MEng: Biomedical Engineering (USA, 2021)</a:t>
          </a:r>
        </a:p>
      </dsp:txBody>
      <dsp:txXfrm>
        <a:off x="25759" y="1295052"/>
        <a:ext cx="6559860" cy="476152"/>
      </dsp:txXfrm>
    </dsp:sp>
    <dsp:sp modelId="{1FD45AA9-660E-4FA7-A72E-8F281934FDAD}">
      <dsp:nvSpPr>
        <dsp:cNvPr id="0" name=""/>
        <dsp:cNvSpPr/>
      </dsp:nvSpPr>
      <dsp:spPr>
        <a:xfrm>
          <a:off x="0" y="1860323"/>
          <a:ext cx="6611378" cy="527670"/>
        </a:xfrm>
        <a:prstGeom prst="roundRect">
          <a:avLst/>
        </a:prstGeom>
        <a:solidFill>
          <a:srgbClr val="009999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MSc: Mechatronics (USA, 2020)</a:t>
          </a:r>
        </a:p>
      </dsp:txBody>
      <dsp:txXfrm>
        <a:off x="25759" y="1886082"/>
        <a:ext cx="6559860" cy="476152"/>
      </dsp:txXfrm>
    </dsp:sp>
    <dsp:sp modelId="{A18CF47B-56D5-4CEB-A6BB-D86ACCA7303F}">
      <dsp:nvSpPr>
        <dsp:cNvPr id="0" name=""/>
        <dsp:cNvSpPr/>
      </dsp:nvSpPr>
      <dsp:spPr>
        <a:xfrm>
          <a:off x="0" y="2451353"/>
          <a:ext cx="6611378" cy="527670"/>
        </a:xfrm>
        <a:prstGeom prst="roundRect">
          <a:avLst/>
        </a:prstGeom>
        <a:solidFill>
          <a:srgbClr val="009999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MSc: Embedded Systems (NL, 2019)</a:t>
          </a:r>
        </a:p>
      </dsp:txBody>
      <dsp:txXfrm>
        <a:off x="25759" y="2477112"/>
        <a:ext cx="6559860" cy="476152"/>
      </dsp:txXfrm>
    </dsp:sp>
    <dsp:sp modelId="{941F8569-4CAD-4F54-AF07-2D96DCD30B51}">
      <dsp:nvSpPr>
        <dsp:cNvPr id="0" name=""/>
        <dsp:cNvSpPr/>
      </dsp:nvSpPr>
      <dsp:spPr>
        <a:xfrm>
          <a:off x="0" y="3042383"/>
          <a:ext cx="6611378" cy="527670"/>
        </a:xfrm>
        <a:prstGeom prst="roundRect">
          <a:avLst/>
        </a:prstGeom>
        <a:solidFill>
          <a:srgbClr val="009999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MSc: Autonomous Systems (DE, 2018)</a:t>
          </a:r>
        </a:p>
      </dsp:txBody>
      <dsp:txXfrm>
        <a:off x="25759" y="3068142"/>
        <a:ext cx="6559860" cy="476152"/>
      </dsp:txXfrm>
    </dsp:sp>
    <dsp:sp modelId="{8ECA1A26-7912-4467-A930-C45FBA184579}">
      <dsp:nvSpPr>
        <dsp:cNvPr id="0" name=""/>
        <dsp:cNvSpPr/>
      </dsp:nvSpPr>
      <dsp:spPr>
        <a:xfrm>
          <a:off x="0" y="3633413"/>
          <a:ext cx="6611378" cy="527670"/>
        </a:xfrm>
        <a:prstGeom prst="roundRect">
          <a:avLst/>
        </a:prstGeom>
        <a:solidFill>
          <a:srgbClr val="009999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BA: Science, Technology, &amp; Society (USA, 2015)</a:t>
          </a:r>
        </a:p>
      </dsp:txBody>
      <dsp:txXfrm>
        <a:off x="25759" y="3659172"/>
        <a:ext cx="6559860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267F7-889D-4A2E-9E6D-33EBF616C647}">
      <dsp:nvSpPr>
        <dsp:cNvPr id="0" name=""/>
        <dsp:cNvSpPr/>
      </dsp:nvSpPr>
      <dsp:spPr>
        <a:xfrm>
          <a:off x="0" y="14151"/>
          <a:ext cx="6226249" cy="527670"/>
        </a:xfrm>
        <a:prstGeom prst="roundRect">
          <a:avLst/>
        </a:prstGeom>
        <a:solidFill>
          <a:srgbClr val="009999"/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NASA Ames, Software System Engineer (USA, 2022)</a:t>
          </a:r>
        </a:p>
      </dsp:txBody>
      <dsp:txXfrm>
        <a:off x="25759" y="39910"/>
        <a:ext cx="6174731" cy="476152"/>
      </dsp:txXfrm>
    </dsp:sp>
    <dsp:sp modelId="{D0FFF757-5B3B-4302-8B5C-9B085869A5F0}">
      <dsp:nvSpPr>
        <dsp:cNvPr id="0" name=""/>
        <dsp:cNvSpPr/>
      </dsp:nvSpPr>
      <dsp:spPr>
        <a:xfrm>
          <a:off x="0" y="605181"/>
          <a:ext cx="6226249" cy="527670"/>
        </a:xfrm>
        <a:prstGeom prst="roundRect">
          <a:avLst/>
        </a:prstGeom>
        <a:solidFill>
          <a:srgbClr val="009999"/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Siemens, System Design Architect (BE, 2021)</a:t>
          </a:r>
        </a:p>
      </dsp:txBody>
      <dsp:txXfrm>
        <a:off x="25759" y="630940"/>
        <a:ext cx="6174731" cy="476152"/>
      </dsp:txXfrm>
    </dsp:sp>
    <dsp:sp modelId="{568E7C06-4738-4540-A881-A1DADAEC9E0A}">
      <dsp:nvSpPr>
        <dsp:cNvPr id="0" name=""/>
        <dsp:cNvSpPr/>
      </dsp:nvSpPr>
      <dsp:spPr>
        <a:xfrm>
          <a:off x="0" y="1196211"/>
          <a:ext cx="6226249" cy="527670"/>
        </a:xfrm>
        <a:prstGeom prst="roundRect">
          <a:avLst/>
        </a:prstGeom>
        <a:solidFill>
          <a:srgbClr val="009999"/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ESA, Lead AI System/Software Architect (NL, 2020)</a:t>
          </a:r>
        </a:p>
      </dsp:txBody>
      <dsp:txXfrm>
        <a:off x="25759" y="1221970"/>
        <a:ext cx="6174731" cy="476152"/>
      </dsp:txXfrm>
    </dsp:sp>
    <dsp:sp modelId="{82460B97-3D31-412B-A9B9-222B84E5FAB7}">
      <dsp:nvSpPr>
        <dsp:cNvPr id="0" name=""/>
        <dsp:cNvSpPr/>
      </dsp:nvSpPr>
      <dsp:spPr>
        <a:xfrm>
          <a:off x="0" y="1787241"/>
          <a:ext cx="6226249" cy="527670"/>
        </a:xfrm>
        <a:prstGeom prst="roundRect">
          <a:avLst/>
        </a:prstGeom>
        <a:solidFill>
          <a:srgbClr val="009999"/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CERN, Project Manager/Product Owner (CH, 2019)</a:t>
          </a:r>
        </a:p>
      </dsp:txBody>
      <dsp:txXfrm>
        <a:off x="25759" y="1813000"/>
        <a:ext cx="6174731" cy="476152"/>
      </dsp:txXfrm>
    </dsp:sp>
    <dsp:sp modelId="{B38FEFF0-0497-443E-9449-3B66FA6FF6B3}">
      <dsp:nvSpPr>
        <dsp:cNvPr id="0" name=""/>
        <dsp:cNvSpPr/>
      </dsp:nvSpPr>
      <dsp:spPr>
        <a:xfrm>
          <a:off x="992899" y="2378271"/>
          <a:ext cx="4240449" cy="527670"/>
        </a:xfrm>
        <a:prstGeom prst="roundRect">
          <a:avLst/>
        </a:prstGeom>
        <a:solidFill>
          <a:srgbClr val="8A2BE2"/>
        </a:solidFill>
        <a:ln w="12700" cap="flat" cmpd="sng" algn="ctr">
          <a:noFill/>
          <a:prstDash val="solid"/>
          <a:miter lim="800000"/>
        </a:ln>
        <a:effectLst>
          <a:outerShdw blurRad="57785" dist="33020" dir="318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Career goal: AI System Architect</a:t>
          </a:r>
        </a:p>
      </dsp:txBody>
      <dsp:txXfrm>
        <a:off x="1018658" y="2404030"/>
        <a:ext cx="4188931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4F2A9-0B65-4FEC-9630-BE7A65A36FF0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5A21E-8ED6-4A55-82B0-63DECF30E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3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E300-509C-4494-8F3F-F297397DD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8CA5C-5702-419C-9060-F05CCC714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265D6-8351-426C-B498-817FD781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6221-DC07-44F5-9436-B230976BAB5B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F72EE-4CF3-4258-B87C-B7B8198D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5405E-06A3-4844-9921-30A947BD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0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ACBC-3C7C-4022-A801-2EB53CEB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B1C75-679B-4024-9C62-1D18CB4F7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D856E-0C22-425C-A214-B2E46737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89DE-D380-4EB8-AEF9-39000AA78728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ED64E-43BF-4D77-A30B-5D8ED1FB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47983-70BE-4BD8-905F-E7135B15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1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35B26-1330-46F0-8345-6BD0C98AB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0D46-D332-4C89-8375-A04489554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C7E45-523D-48ED-9710-94434124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7CE0-1876-442F-9BDF-5017AD40AAAC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55AF2-4433-4423-92DE-6F76FDD8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56F09-05DC-4AB9-A45A-83BB2E9C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9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8131-E14B-48C7-A63C-8F51C70D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F7FAF-BD1B-4849-9C97-9B373EAE4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D336-5088-469B-870F-0022D76E6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5818-0168-4AC3-BBA9-A719283FE0C0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35C1B-C078-47ED-8D75-6D021781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787F6-C03F-4C70-A034-AAF4CDAD6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0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E8C9-E755-42E3-BC0F-ECE8F0A8E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15F09-5789-4304-BC4E-FCD802413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69D2-9E68-4DEE-A198-02F322BC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4E088-734B-4D47-B76F-E55ED24F9211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F551A-F0C2-4519-A742-3E4ADC8D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9BA15-6435-45B7-B7FE-B00AEC48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7865-69D0-4DF8-8831-D2E190E3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BA64-65C7-44FD-9E01-95461A7C2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F75F4-0621-4AA4-A45A-E09884B4C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DCAC1-6FB9-4DBE-BCED-A6ECC5B6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159C3-479E-41A4-B5F1-0EE869741CBA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0A7F5-67D1-41C5-93A6-F369D9A38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636C7-BF76-411A-8D46-54963F64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2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7FDD-B765-4162-A867-88D91945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4B267-DB53-4D9E-BCB7-4454404B9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F7582-6A6F-4F9F-AFFE-6CC73AB2E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9C7095-7DDD-4626-99FB-64BF47ADE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0D51F-D514-4736-A283-52C4BA5C4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B3E808-3BA8-4ACA-A054-68287476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C359-1CAC-4D5D-9FDC-BFF852C40591}" type="datetime1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495FD-554D-4EF5-908D-9F0B739D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6E72F-8685-448A-9664-D3D1B13F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2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EAA4-6BF5-4AEA-AF40-43DF52B7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FD472-3BAB-47B5-9E2C-BAE5C831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440F-D21A-41E0-BBEA-38AB5DD9518A}" type="datetime1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698AE-A388-4549-9C90-5E89CAAD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4FB78-CC66-425D-94F6-C8EA0D2A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AE100-46E4-4C95-871E-2E648BF8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4F3F-7AAC-4330-AAE9-E1CAE197B107}" type="datetime1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6213AC-E5C2-4A51-803F-6B39A6B2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1950B-3151-41A1-A977-4CCBA0CB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9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02B3-6525-427D-A52B-5B88AE8D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C3288-56A7-4E71-B4BD-08F9A66EB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25E9A-A091-4978-8E0B-CE789A6FD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FF4AE-0385-4F65-82A9-3FB35C809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5EAB-BDAA-466D-A3EA-4E2DFD2CEF63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E5465-7F99-4B96-A80E-268A5CA9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A460F-7A5C-47C9-9294-91CD7A69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0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5F54-5BDB-44E0-B8DF-DFAA1C65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5E5C72-BFDD-49ED-8D56-BF89A3071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E3DB1-CE3F-42C2-8A2E-D53F9CD14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8A282-008D-4BD0-8FEF-18B924343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4C45E-C417-4CFA-A2E4-3CBC9E926927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65D90-AB4C-4E39-BD36-39C27DAB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B2134-441A-49AC-AA98-69728BBE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9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B6A2C7-D284-4A4A-B5BF-B612C45A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7391-1625-4066-90A1-A4B1D203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50064-07B6-4C48-A679-28739C716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8CB05-D61B-43F4-BD3E-7D67518726FE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467D-9F14-4ABC-BABC-4695F7CEB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C.A. O’Hara | 37-217255 | Advanced Biodevices | November 2021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FD0AA-259F-4ED9-81D2-3BC47E08D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5D392-AA0D-4912-B612-7148FFB51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openxmlformats.org/officeDocument/2006/relationships/image" Target="../media/image8.jpe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jp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csail.mit.edu/tlp/pdf/2012/ICRA12_1657_FI.pdf" TargetMode="External"/><Relationship Id="rId13" Type="http://schemas.openxmlformats.org/officeDocument/2006/relationships/hyperlink" Target="https://ieeexplore.ieee.org/document/8741689?ALU=LU1047759" TargetMode="External"/><Relationship Id="rId18" Type="http://schemas.openxmlformats.org/officeDocument/2006/relationships/hyperlink" Target="https://ieeexplore.ieee.org/document/9268369" TargetMode="External"/><Relationship Id="rId3" Type="http://schemas.openxmlformats.org/officeDocument/2006/relationships/hyperlink" Target="https://www.motorbiscuit.com/international-space-station-good-investment/" TargetMode="External"/><Relationship Id="rId21" Type="http://schemas.openxmlformats.org/officeDocument/2006/relationships/hyperlink" Target="https://www.mdpi.com/1424-8220/18/2/488" TargetMode="External"/><Relationship Id="rId7" Type="http://schemas.openxmlformats.org/officeDocument/2006/relationships/hyperlink" Target="https://arxiv.org/abs/1903.00155" TargetMode="External"/><Relationship Id="rId12" Type="http://schemas.openxmlformats.org/officeDocument/2006/relationships/hyperlink" Target="https://arxiv.org/abs/2107.01259" TargetMode="External"/><Relationship Id="rId17" Type="http://schemas.openxmlformats.org/officeDocument/2006/relationships/hyperlink" Target="https://academic.csuohio.edu/simond/pubs/Safari2014.pdf" TargetMode="External"/><Relationship Id="rId2" Type="http://schemas.openxmlformats.org/officeDocument/2006/relationships/hyperlink" Target="https://www.thespacereview.com/article/1579/1" TargetMode="External"/><Relationship Id="rId16" Type="http://schemas.openxmlformats.org/officeDocument/2006/relationships/hyperlink" Target="https://arxiv.org/abs/2012.14668" TargetMode="External"/><Relationship Id="rId20" Type="http://schemas.openxmlformats.org/officeDocument/2006/relationships/hyperlink" Target="https://link.springer.com/article/10.1007/s10107-018-1304-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c.aiaa.org/doi/pdf/10.2514/6.2018-2517" TargetMode="External"/><Relationship Id="rId11" Type="http://schemas.openxmlformats.org/officeDocument/2006/relationships/hyperlink" Target="http://brian.coltin.org/pub/albee2019kinodynamic.pdf" TargetMode="External"/><Relationship Id="rId24" Type="http://schemas.openxmlformats.org/officeDocument/2006/relationships/hyperlink" Target="https://arxiv.org/abs/1804.06516" TargetMode="External"/><Relationship Id="rId5" Type="http://schemas.openxmlformats.org/officeDocument/2006/relationships/hyperlink" Target="https://www.nasa.gov/mission_pages/station/research/news/iss-20-years-20-breakthroughs/" TargetMode="External"/><Relationship Id="rId15" Type="http://schemas.openxmlformats.org/officeDocument/2006/relationships/hyperlink" Target="http://publish.illinois.edu/husseinsibai/files/2019/10/Safe_RL_with_Continuous_Dynamics___HSCC2019-4.pdf" TargetMode="External"/><Relationship Id="rId23" Type="http://schemas.openxmlformats.org/officeDocument/2006/relationships/hyperlink" Target="https://pubs.acs.org/doi/10.1021/acs.iecr.9b05105" TargetMode="External"/><Relationship Id="rId10" Type="http://schemas.openxmlformats.org/officeDocument/2006/relationships/hyperlink" Target="https://www.sciencedirect.com/science/article/pii/S1000936119302146" TargetMode="External"/><Relationship Id="rId19" Type="http://schemas.openxmlformats.org/officeDocument/2006/relationships/hyperlink" Target="https://www.sciencedirect.com/science/article/abs/pii/S0165168419300258" TargetMode="External"/><Relationship Id="rId4" Type="http://schemas.openxmlformats.org/officeDocument/2006/relationships/hyperlink" Target="https://iss.jaxa.jp/en/kiboexp/news/170714_int_ball_en.html" TargetMode="External"/><Relationship Id="rId9" Type="http://schemas.openxmlformats.org/officeDocument/2006/relationships/hyperlink" Target="https://arxiv.org/abs/2103.06141" TargetMode="External"/><Relationship Id="rId14" Type="http://schemas.openxmlformats.org/officeDocument/2006/relationships/hyperlink" Target="https://ieeexplore.ieee.org/document/9438288" TargetMode="External"/><Relationship Id="rId22" Type="http://schemas.openxmlformats.org/officeDocument/2006/relationships/hyperlink" Target="https://ieeexplore.ieee.org/document/962703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jaxa/roscf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scaling="1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99E54-219D-45EC-A761-C9B2548E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1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D6B9AE-BF26-4F05-A678-F9B246095503}"/>
              </a:ext>
            </a:extLst>
          </p:cNvPr>
          <p:cNvSpPr txBox="1">
            <a:spLocks/>
          </p:cNvSpPr>
          <p:nvPr/>
        </p:nvSpPr>
        <p:spPr>
          <a:xfrm>
            <a:off x="888522" y="51827"/>
            <a:ext cx="11231180" cy="1104113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chemeClr val="bg1"/>
                </a:solidFill>
                <a:latin typeface="SCE-PS3 Rodin LATIN" panose="02000700000000000000" pitchFamily="2" charset="0"/>
              </a:rPr>
              <a:t>Self-Introduction &amp; Summer Plan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A6068F-B439-4649-A74C-906FFADE06D0}"/>
              </a:ext>
            </a:extLst>
          </p:cNvPr>
          <p:cNvSpPr txBox="1">
            <a:spLocks/>
          </p:cNvSpPr>
          <p:nvPr/>
        </p:nvSpPr>
        <p:spPr>
          <a:xfrm>
            <a:off x="6096001" y="1228354"/>
            <a:ext cx="3996906" cy="572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SCE-PS3 Rodin LATIN" panose="02000700000000000000" pitchFamily="2" charset="0"/>
              </a:rPr>
              <a:t>C.A. O’Hara | NEC | August 2023</a:t>
            </a:r>
          </a:p>
        </p:txBody>
      </p:sp>
    </p:spTree>
    <p:extLst>
      <p:ext uri="{BB962C8B-B14F-4D97-AF65-F5344CB8AC3E}">
        <p14:creationId xmlns:p14="http://schemas.microsoft.com/office/powerpoint/2010/main" val="4314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10</a:t>
            </a:fld>
            <a:endParaRPr lang="en-US">
              <a:latin typeface="Helvetica" pitchFamily="50" charset="0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2A1B59F-F458-19D2-05A7-E45F7532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Microgravity during EVA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D5434C8-78D9-6A95-4EB4-87BD66289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5" y="993789"/>
            <a:ext cx="11368190" cy="506288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2096B28-5812-2266-7167-B7DD8BCC9646}"/>
              </a:ext>
            </a:extLst>
          </p:cNvPr>
          <p:cNvSpPr txBox="1">
            <a:spLocks/>
          </p:cNvSpPr>
          <p:nvPr/>
        </p:nvSpPr>
        <p:spPr>
          <a:xfrm>
            <a:off x="5110710" y="1610560"/>
            <a:ext cx="1199655" cy="463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SCE-PS3 Rodin LATIN" panose="02000700000000000000" pitchFamily="2" charset="0"/>
              </a:rPr>
              <a:t>EVA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58C5C9-3D10-DCF9-0CD4-B1D547F8934B}"/>
              </a:ext>
            </a:extLst>
          </p:cNvPr>
          <p:cNvCxnSpPr/>
          <p:nvPr/>
        </p:nvCxnSpPr>
        <p:spPr>
          <a:xfrm flipH="1">
            <a:off x="3562709" y="1769516"/>
            <a:ext cx="138885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48CE79-59DC-4D87-5A54-012F0322288D}"/>
              </a:ext>
            </a:extLst>
          </p:cNvPr>
          <p:cNvCxnSpPr>
            <a:cxnSpLocks/>
          </p:cNvCxnSpPr>
          <p:nvPr/>
        </p:nvCxnSpPr>
        <p:spPr>
          <a:xfrm>
            <a:off x="6310365" y="1769516"/>
            <a:ext cx="140035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8C77C3-B955-D74A-F479-0AA585BDAC02}"/>
              </a:ext>
            </a:extLst>
          </p:cNvPr>
          <p:cNvSpPr txBox="1"/>
          <p:nvPr/>
        </p:nvSpPr>
        <p:spPr>
          <a:xfrm>
            <a:off x="3891278" y="592790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latin typeface="SCE-PS3 Rodin LATIN" panose="02000700000000000000" pitchFamily="2" charset="0"/>
              </a:rPr>
              <a:t>[NASA/TM—2002-211693]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39905-77E1-969F-F0D9-5CFF625A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294548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11</a:t>
            </a:fld>
            <a:endParaRPr lang="en-US">
              <a:latin typeface="Helvetica" pitchFamily="50" charset="0"/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E56000E-C8BD-5027-7998-45E863EEF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24"/>
          <a:stretch/>
        </p:blipFill>
        <p:spPr>
          <a:xfrm>
            <a:off x="669408" y="1538783"/>
            <a:ext cx="5244317" cy="3137916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52A1B59F-F458-19D2-05A7-E45F7532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Flow/Heat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A8274F42-8F40-1CEF-26CF-804A3AC93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0"/>
          <a:stretch/>
        </p:blipFill>
        <p:spPr>
          <a:xfrm>
            <a:off x="6479640" y="1649744"/>
            <a:ext cx="4658500" cy="3218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0E247C-6762-C9C9-3DDD-E7EAE2380317}"/>
              </a:ext>
            </a:extLst>
          </p:cNvPr>
          <p:cNvSpPr txBox="1"/>
          <p:nvPr/>
        </p:nvSpPr>
        <p:spPr>
          <a:xfrm>
            <a:off x="4901199" y="5065589"/>
            <a:ext cx="202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CE-PS3 Rodin LATIN" panose="02000700000000000000" pitchFamily="2" charset="0"/>
              </a:rPr>
              <a:t>[Ivanov 2021]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AE02D4-79B2-EACB-D26C-E94063C9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54546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39" y="183520"/>
            <a:ext cx="10515600" cy="49751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General Approach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539" y="1099245"/>
            <a:ext cx="10807460" cy="510058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SCE-PS3 Rodin LATIN" panose="02000700000000000000" pitchFamily="2" charset="0"/>
              </a:rPr>
              <a:t>Replicate Astrobee conditions and simulation environment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Start with NavCam + IMU, and EKF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Add in other available sensors (published)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Extend simulation environment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Implement other sensor fusion algorithms</a:t>
            </a:r>
          </a:p>
          <a:p>
            <a:pPr lvl="2"/>
            <a:r>
              <a:rPr lang="en-US" dirty="0">
                <a:latin typeface="SCE-PS3 Rodin LATIN" panose="02000700000000000000" pitchFamily="2" charset="0"/>
              </a:rPr>
              <a:t>Kalman Filters, Neural Networks, Bayesian Networks, Gaussian Processes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Add other sensors (not on Astrobee or not published)</a:t>
            </a:r>
          </a:p>
          <a:p>
            <a:pPr lvl="2"/>
            <a:r>
              <a:rPr lang="en-US" dirty="0">
                <a:latin typeface="SCE-PS3 Rodin LATIN" panose="02000700000000000000" pitchFamily="2" charset="0"/>
              </a:rPr>
              <a:t>ToF, Laser Scanners, Cameras, Sonar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Evaluate in chaotic simulation environment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Synthetic data generation (light, angle, placement, noise, wind)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Task completion confidence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Allow agent to determine which sensors/fusion to use based on the context (policy, rules, priorities, risk)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Test, benchmark, verify, validate</a:t>
            </a:r>
          </a:p>
          <a:p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12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7C095-6B10-1FC3-752B-C54C858A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3431312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6581C1A6-DCAA-E297-B0B0-1F4D25938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80" y="1306646"/>
            <a:ext cx="9678239" cy="4244708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C7BD8826-E3AC-9E25-6826-E35017C9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Simulation Environment (Unity/ROS)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FFB19C2-3C2A-7F77-A897-96211D143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87100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A picture containing satellite, transport, floor, indoor&#10;&#10;Description automatically generated">
            <a:extLst>
              <a:ext uri="{FF2B5EF4-FFF2-40B4-BE49-F238E27FC236}">
                <a16:creationId xmlns:a16="http://schemas.microsoft.com/office/drawing/2014/main" id="{D0AAFEE7-A422-CFB5-6FE3-6EDA2755F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07" y="474454"/>
            <a:ext cx="10247185" cy="5741094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FE05E58-4E19-91FE-78C8-E34AEF0C4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198410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69AF918-C11F-0228-6C04-629BEBF6C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429"/>
            <a:ext cx="5665491" cy="3467890"/>
          </a:xfrm>
          <a:prstGeom prst="rect">
            <a:avLst/>
          </a:prstGeom>
        </p:spPr>
      </p:pic>
      <p:pic>
        <p:nvPicPr>
          <p:cNvPr id="4" name="Picture 3" descr="A picture containing text, air&#10;&#10;Description automatically generated">
            <a:extLst>
              <a:ext uri="{FF2B5EF4-FFF2-40B4-BE49-F238E27FC236}">
                <a16:creationId xmlns:a16="http://schemas.microsoft.com/office/drawing/2014/main" id="{0249AC9F-A506-11AF-4798-68326406B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7366"/>
            <a:ext cx="5837426" cy="3375953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902A483F-2652-C51D-069D-545999AF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Microgravity Simulation (Monte Carlo)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DF5DE-DAB5-2D5C-E273-A7C12D176155}"/>
              </a:ext>
            </a:extLst>
          </p:cNvPr>
          <p:cNvSpPr txBox="1"/>
          <p:nvPr/>
        </p:nvSpPr>
        <p:spPr>
          <a:xfrm>
            <a:off x="622539" y="5406107"/>
            <a:ext cx="1094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CE-PS3 Rodin LATIN" panose="02000700000000000000" pitchFamily="2" charset="0"/>
              </a:rPr>
              <a:t>Features: drag, inertia, noise (Gaussian with “tendency”), probabilistic pull of microgravity</a:t>
            </a:r>
            <a:endParaRPr 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4E54731-AA79-FDCF-2400-C02D1CF2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207995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 picture containing text, indoor, messy, cluttered&#10;&#10;Description automatically generated">
            <a:extLst>
              <a:ext uri="{FF2B5EF4-FFF2-40B4-BE49-F238E27FC236}">
                <a16:creationId xmlns:a16="http://schemas.microsoft.com/office/drawing/2014/main" id="{79798804-995D-69CE-D55B-741997A49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9" y="1587639"/>
            <a:ext cx="5393436" cy="2395930"/>
          </a:xfrm>
          <a:prstGeom prst="rect">
            <a:avLst/>
          </a:prstGeom>
        </p:spPr>
      </p:pic>
      <p:pic>
        <p:nvPicPr>
          <p:cNvPr id="12" name="Picture 11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885BF2B9-6B6C-873F-1D81-EF939B1B9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43" y="1587639"/>
            <a:ext cx="5401258" cy="2395930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956D74AC-4F71-ADC1-F771-7B0FD71B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Image 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0A416-CC63-EEA2-560D-F083E9591CFE}"/>
              </a:ext>
            </a:extLst>
          </p:cNvPr>
          <p:cNvSpPr txBox="1"/>
          <p:nvPr/>
        </p:nvSpPr>
        <p:spPr>
          <a:xfrm>
            <a:off x="1909298" y="3983569"/>
            <a:ext cx="2820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SCE-PS3 Rodin LATIN" panose="02000700000000000000" pitchFamily="2" charset="0"/>
              </a:rPr>
              <a:t>Left Camera: 0 noise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F4295-F798-B606-AF09-C1D5F397E658}"/>
              </a:ext>
            </a:extLst>
          </p:cNvPr>
          <p:cNvSpPr txBox="1"/>
          <p:nvPr/>
        </p:nvSpPr>
        <p:spPr>
          <a:xfrm>
            <a:off x="6239472" y="3983569"/>
            <a:ext cx="5257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SCE-PS3 Rodin LATIN" panose="02000700000000000000" pitchFamily="2" charset="0"/>
              </a:rPr>
              <a:t>Right Camera: 15% Gaussian noise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F59F0-9F2B-8E80-69E3-D9C18BF4A412}"/>
              </a:ext>
            </a:extLst>
          </p:cNvPr>
          <p:cNvSpPr txBox="1"/>
          <p:nvPr/>
        </p:nvSpPr>
        <p:spPr>
          <a:xfrm>
            <a:off x="622539" y="5406107"/>
            <a:ext cx="1094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CE-PS3 Rodin LATIN" panose="02000700000000000000" pitchFamily="2" charset="0"/>
              </a:rPr>
              <a:t>Concerns: Impact on bounding boxes, semantic segmentation, boundaries (object detection)</a:t>
            </a:r>
            <a:endParaRPr 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B0F9161-B4A4-F353-9B0D-FB8AC8A52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1514073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902A483F-2652-C51D-069D-545999AF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Confidence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09A13-6495-B463-1FC2-3157EBE76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72" y="2686971"/>
            <a:ext cx="8624337" cy="742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9B6A6-2F83-2644-2DAE-868DFBB14E8E}"/>
              </a:ext>
            </a:extLst>
          </p:cNvPr>
          <p:cNvSpPr txBox="1"/>
          <p:nvPr/>
        </p:nvSpPr>
        <p:spPr>
          <a:xfrm>
            <a:off x="622540" y="4113061"/>
            <a:ext cx="109541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CE-PS3 Rodin LATIN" panose="02000700000000000000" pitchFamily="2" charset="0"/>
              </a:rPr>
              <a:t>Confidence: “How certain the agent is regarding its localization and state estimation, as well as objects, goals, and environmental states within the scenario.”</a:t>
            </a:r>
          </a:p>
          <a:p>
            <a:endParaRPr lang="en-US" sz="2000" dirty="0">
              <a:latin typeface="SCE-PS3 Rodin LATIN" panose="02000700000000000000" pitchFamily="2" charset="0"/>
            </a:endParaRPr>
          </a:p>
          <a:p>
            <a:r>
              <a:rPr lang="en-US" sz="2000" dirty="0">
                <a:latin typeface="SCE-PS3 Rodin LATIN" panose="02000700000000000000" pitchFamily="2" charset="0"/>
              </a:rPr>
              <a:t>Baseline: Root-Mean-Square Error (RMSE) / Root-Mean-Square Deviation (RMSD)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A2529-741A-810A-49BA-6C55DDA3C2B6}"/>
              </a:ext>
            </a:extLst>
          </p:cNvPr>
          <p:cNvSpPr txBox="1"/>
          <p:nvPr/>
        </p:nvSpPr>
        <p:spPr>
          <a:xfrm>
            <a:off x="622540" y="1079580"/>
            <a:ext cx="109541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CE-PS3 Rodin LATIN" panose="02000700000000000000" pitchFamily="2" charset="0"/>
              </a:rPr>
              <a:t>Due to noise and vehicle drift, the agent has many uncertainties.</a:t>
            </a:r>
          </a:p>
          <a:p>
            <a:pPr algn="ctr"/>
            <a:r>
              <a:rPr lang="en-US" sz="2000" dirty="0">
                <a:latin typeface="SCE-PS3 Rodin LATIN" panose="02000700000000000000" pitchFamily="2" charset="0"/>
              </a:rPr>
              <a:t> </a:t>
            </a:r>
          </a:p>
          <a:p>
            <a:pPr algn="ctr"/>
            <a:r>
              <a:rPr lang="en-US" sz="2000" dirty="0">
                <a:latin typeface="SCE-PS3 Rodin LATIN" panose="02000700000000000000" pitchFamily="2" charset="0"/>
              </a:rPr>
              <a:t>A (full) prediction model is also insufficient (chaos).</a:t>
            </a:r>
            <a:endParaRPr lang="en-US" sz="2000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DB22445-50AB-8CE8-385B-27934238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244233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3A72FAFD-88D4-A7EC-B253-70EDAC56F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1314450"/>
            <a:ext cx="10906125" cy="4229100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9523F1E-AA93-75D9-0DD7-E094ABEF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High-Level Chaos Map Example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436EE34-381A-F237-2306-8A3487036EAD}"/>
              </a:ext>
            </a:extLst>
          </p:cNvPr>
          <p:cNvSpPr txBox="1">
            <a:spLocks/>
          </p:cNvSpPr>
          <p:nvPr/>
        </p:nvSpPr>
        <p:spPr>
          <a:xfrm>
            <a:off x="4098431" y="4175185"/>
            <a:ext cx="1027127" cy="531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727272"/>
                </a:solidFill>
                <a:latin typeface="SCE-PS3 Rodin LATIN" panose="02000700000000000000" pitchFamily="2" charset="0"/>
              </a:rPr>
              <a:t>C</a:t>
            </a:r>
            <a:r>
              <a:rPr lang="en-US" sz="3600" b="1" baseline="-25000" dirty="0">
                <a:solidFill>
                  <a:srgbClr val="727272"/>
                </a:solidFill>
                <a:latin typeface="SCE-PS3 Rodin LATIN" panose="02000700000000000000" pitchFamily="2" charset="0"/>
              </a:rPr>
              <a:t>env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279F734-1CE7-A666-65A1-FC3B4E5CD479}"/>
              </a:ext>
            </a:extLst>
          </p:cNvPr>
          <p:cNvSpPr txBox="1">
            <a:spLocks/>
          </p:cNvSpPr>
          <p:nvPr/>
        </p:nvSpPr>
        <p:spPr>
          <a:xfrm>
            <a:off x="2887859" y="2317630"/>
            <a:ext cx="1027127" cy="531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5B5D82"/>
                </a:solidFill>
                <a:latin typeface="SCE-PS3 Rodin LATIN" panose="02000700000000000000" pitchFamily="2" charset="0"/>
              </a:rPr>
              <a:t>C</a:t>
            </a:r>
            <a:r>
              <a:rPr lang="en-US" sz="3600" b="1" baseline="-25000" dirty="0">
                <a:solidFill>
                  <a:srgbClr val="5B5D82"/>
                </a:solidFill>
                <a:latin typeface="SCE-PS3 Rodin LATIN" panose="02000700000000000000" pitchFamily="2" charset="0"/>
              </a:rPr>
              <a:t>sys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B014960C-D675-B27E-F67A-D6D9DCCCE0C1}"/>
              </a:ext>
            </a:extLst>
          </p:cNvPr>
          <p:cNvSpPr txBox="1">
            <a:spLocks/>
          </p:cNvSpPr>
          <p:nvPr/>
        </p:nvSpPr>
        <p:spPr>
          <a:xfrm>
            <a:off x="5366776" y="2317629"/>
            <a:ext cx="1027127" cy="531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9D192D"/>
                </a:solidFill>
                <a:latin typeface="SCE-PS3 Rodin LATIN" panose="02000700000000000000" pitchFamily="2" charset="0"/>
              </a:rPr>
              <a:t>C</a:t>
            </a:r>
            <a:r>
              <a:rPr lang="en-US" sz="3600" b="1" baseline="-25000" dirty="0">
                <a:solidFill>
                  <a:srgbClr val="9D192D"/>
                </a:solidFill>
                <a:latin typeface="SCE-PS3 Rodin LATIN" panose="02000700000000000000" pitchFamily="2" charset="0"/>
              </a:rPr>
              <a:t>obj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A5832A1-BEFD-2EFB-A24C-47ABB4151D0C}"/>
              </a:ext>
            </a:extLst>
          </p:cNvPr>
          <p:cNvSpPr txBox="1">
            <a:spLocks/>
          </p:cNvSpPr>
          <p:nvPr/>
        </p:nvSpPr>
        <p:spPr>
          <a:xfrm>
            <a:off x="9386112" y="2332005"/>
            <a:ext cx="1192175" cy="531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A7A"/>
                </a:solidFill>
                <a:latin typeface="SCE-PS3 Rodin LATIN" panose="02000700000000000000" pitchFamily="2" charset="0"/>
              </a:rPr>
              <a:t>C</a:t>
            </a:r>
            <a:r>
              <a:rPr lang="en-US" sz="3600" b="1" baseline="-25000" dirty="0">
                <a:solidFill>
                  <a:srgbClr val="007A7A"/>
                </a:solidFill>
                <a:latin typeface="SCE-PS3 Rodin LATIN" panose="02000700000000000000" pitchFamily="2" charset="0"/>
              </a:rPr>
              <a:t>goal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18FF79-6330-33CF-AB57-989759BE9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22" y="5656113"/>
            <a:ext cx="8624337" cy="742029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AD9E632-FC18-7EC0-AC78-4BD0887DA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846608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Objective Function (Abstraction)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540" y="1105782"/>
            <a:ext cx="10807460" cy="5250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SCE-PS3 Rodin LATIN" panose="02000700000000000000" pitchFamily="2" charset="0"/>
              </a:rPr>
              <a:t>Using adaptive sensor fusion: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Minimize: [Cost(</a:t>
            </a:r>
            <a:r>
              <a:rPr lang="en-US" i="1" dirty="0">
                <a:latin typeface="SCE-PS3 Rodin LATIN" panose="02000700000000000000" pitchFamily="2" charset="0"/>
              </a:rPr>
              <a:t>k</a:t>
            </a:r>
            <a:r>
              <a:rPr lang="en-US" dirty="0">
                <a:latin typeface="SCE-PS3 Rodin LATIN" panose="02000700000000000000" pitchFamily="2" charset="0"/>
              </a:rPr>
              <a:t>)]; </a:t>
            </a:r>
            <a:r>
              <a:rPr lang="en-US" i="1" dirty="0">
                <a:latin typeface="SCE-PS3 Rodin LATIN" panose="02000700000000000000" pitchFamily="2" charset="0"/>
              </a:rPr>
              <a:t>k</a:t>
            </a:r>
            <a:r>
              <a:rPr lang="en-US" dirty="0">
                <a:latin typeface="SCE-PS3 Rodin LATIN" panose="02000700000000000000" pitchFamily="2" charset="0"/>
              </a:rPr>
              <a:t> ⊃ {Energy, Temp</a:t>
            </a:r>
            <a:r>
              <a:rPr lang="en-US" baseline="-25000" dirty="0">
                <a:latin typeface="SCE-PS3 Rodin LATIN" panose="02000700000000000000" pitchFamily="2" charset="0"/>
              </a:rPr>
              <a:t>sys</a:t>
            </a:r>
            <a:r>
              <a:rPr lang="en-US" dirty="0">
                <a:latin typeface="SCE-PS3 Rodin LATIN" panose="02000700000000000000" pitchFamily="2" charset="0"/>
              </a:rPr>
              <a:t>, </a:t>
            </a:r>
            <a:r>
              <a:rPr lang="en-US" i="1" dirty="0">
                <a:latin typeface="SCE-PS3 Rodin LATIN" panose="02000700000000000000" pitchFamily="2" charset="0"/>
              </a:rPr>
              <a:t>C</a:t>
            </a:r>
            <a:r>
              <a:rPr lang="en-US" i="1" baseline="-25000" dirty="0">
                <a:latin typeface="SCE-PS3 Rodin LATIN" panose="02000700000000000000" pitchFamily="2" charset="0"/>
              </a:rPr>
              <a:t>T</a:t>
            </a:r>
            <a:r>
              <a:rPr lang="en-US" dirty="0">
                <a:latin typeface="SCE-PS3 Rodin LATIN" panose="02000700000000000000" pitchFamily="2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Subject to: [Available Sensors]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Subject to: [Task]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Subject to: [Policy]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with Constraint: [Confidence &gt; Threshold] | d(task)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and [Distance] </a:t>
            </a:r>
            <a:r>
              <a:rPr lang="en-US" i="1" dirty="0">
                <a:latin typeface="SCE-PS3 Rodin LATIN" panose="02000700000000000000" pitchFamily="2" charset="0"/>
              </a:rPr>
              <a:t>and [WCRT(T</a:t>
            </a:r>
            <a:r>
              <a:rPr lang="en-US" i="1" baseline="-25000" dirty="0">
                <a:latin typeface="SCE-PS3 Rodin LATIN" panose="02000700000000000000" pitchFamily="2" charset="0"/>
              </a:rPr>
              <a:t>D</a:t>
            </a:r>
            <a:r>
              <a:rPr lang="en-US" i="1" dirty="0">
                <a:latin typeface="SCE-PS3 Rodin LATIN" panose="02000700000000000000" pitchFamily="2" charset="0"/>
              </a:rPr>
              <a:t>)]</a:t>
            </a:r>
            <a:endParaRPr lang="en-US" i="1" baseline="-25000" dirty="0">
              <a:latin typeface="SCE-PS3 Rodin LATIN" panose="02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19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5CEA1-15D0-0453-DB11-BDEB3918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367786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71831BA3-6D9D-055D-91D2-AFFEE69342D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80637129"/>
              </p:ext>
            </p:extLst>
          </p:nvPr>
        </p:nvGraphicFramePr>
        <p:xfrm>
          <a:off x="230856" y="2108034"/>
          <a:ext cx="6611378" cy="4248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2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  <p:pic>
        <p:nvPicPr>
          <p:cNvPr id="4" name="Picture 3" descr="A person in a white shirt and tie&#10;&#10;Description automatically generated with medium confidence">
            <a:extLst>
              <a:ext uri="{FF2B5EF4-FFF2-40B4-BE49-F238E27FC236}">
                <a16:creationId xmlns:a16="http://schemas.microsoft.com/office/drawing/2014/main" id="{5EE95FFF-9103-238F-3D75-ED5808C78B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6" y="256392"/>
            <a:ext cx="1288275" cy="1656353"/>
          </a:xfrm>
          <a:prstGeom prst="rect">
            <a:avLst/>
          </a:prstGeom>
          <a:ln w="57150">
            <a:solidFill>
              <a:srgbClr val="033549"/>
            </a:solidFill>
          </a:ln>
          <a:effectLst>
            <a:softEdge rad="31750"/>
          </a:effectLst>
        </p:spPr>
      </p:pic>
      <p:sp>
        <p:nvSpPr>
          <p:cNvPr id="8" name="テキスト ボックス 5">
            <a:extLst>
              <a:ext uri="{FF2B5EF4-FFF2-40B4-BE49-F238E27FC236}">
                <a16:creationId xmlns:a16="http://schemas.microsoft.com/office/drawing/2014/main" id="{BDEC374C-419D-2441-E187-8D1DE11D0E9D}"/>
              </a:ext>
            </a:extLst>
          </p:cNvPr>
          <p:cNvSpPr txBox="1"/>
          <p:nvPr/>
        </p:nvSpPr>
        <p:spPr>
          <a:xfrm>
            <a:off x="1726353" y="232669"/>
            <a:ext cx="7075811" cy="1323439"/>
          </a:xfrm>
          <a:prstGeom prst="rect">
            <a:avLst/>
          </a:prstGeom>
          <a:solidFill>
            <a:srgbClr val="99E6FF"/>
          </a:solidFill>
          <a:ln w="57150">
            <a:solidFill>
              <a:srgbClr val="033549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SCE-PS3 Rodin LATIN" panose="02000700000000000000" pitchFamily="2" charset="0"/>
              </a:rPr>
              <a:t>Christopher O’Hara</a:t>
            </a:r>
          </a:p>
          <a:p>
            <a:r>
              <a:rPr lang="en-US" altLang="ja-JP" sz="2000" dirty="0">
                <a:latin typeface="SCE-PS3 Rodin LATIN" panose="02000700000000000000" pitchFamily="2" charset="0"/>
              </a:rPr>
              <a:t>PhD/DEng Candidate (D2)</a:t>
            </a:r>
          </a:p>
          <a:p>
            <a:r>
              <a:rPr lang="en-US" altLang="ja-JP" sz="2000" dirty="0">
                <a:latin typeface="SCE-PS3 Rodin LATIN" panose="02000700000000000000" pitchFamily="2" charset="0"/>
              </a:rPr>
              <a:t>Department of Aeronautics and Astronautics, Graduate School of Engineering, University of Tokyo</a:t>
            </a:r>
            <a:endParaRPr lang="ja-JP" altLang="en-US" sz="2000" dirty="0">
              <a:latin typeface="SCE-PS3 Rodin LATIN" panose="02000700000000000000" pitchFamily="2" charset="0"/>
            </a:endParaRPr>
          </a:p>
        </p:txBody>
      </p:sp>
      <p:pic>
        <p:nvPicPr>
          <p:cNvPr id="11" name="Picture 10" descr="A city skyline with palm trees&#10;&#10;Description automatically generated with low confidence">
            <a:extLst>
              <a:ext uri="{FF2B5EF4-FFF2-40B4-BE49-F238E27FC236}">
                <a16:creationId xmlns:a16="http://schemas.microsoft.com/office/drawing/2014/main" id="{CFB36ED1-3CFC-08E1-7A26-4A6E7B61A4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94" y="2231998"/>
            <a:ext cx="4260502" cy="2840334"/>
          </a:xfrm>
          <a:prstGeom prst="rect">
            <a:avLst/>
          </a:prstGeom>
          <a:ln w="57150">
            <a:solidFill>
              <a:srgbClr val="033549"/>
            </a:solidFill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48963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334FB-43A6-A482-A881-1A2B91AF7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164" y="676385"/>
            <a:ext cx="10037671" cy="30458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CDA2B-7899-2F1E-85AF-88026403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157431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334FB-43A6-A482-A881-1A2B91AF7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0815" y="697743"/>
            <a:ext cx="9730369" cy="5042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F18C2-B20C-F936-0899-B7047BE15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423903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334FB-43A6-A482-A881-1A2B91AF7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3587" y="216669"/>
            <a:ext cx="7744826" cy="613968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A562DC-EDFF-44A3-EF21-3FB7A40C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48802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334FB-43A6-A482-A881-1A2B91AF7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164" y="595581"/>
            <a:ext cx="10037671" cy="566683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699C4-68C8-394F-09F2-1067475A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72956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Implementation Details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772955" cy="4530725"/>
          </a:xfrm>
        </p:spPr>
        <p:txBody>
          <a:bodyPr>
            <a:normAutofit/>
          </a:bodyPr>
          <a:lstStyle/>
          <a:p>
            <a:r>
              <a:rPr lang="en-US" dirty="0">
                <a:latin typeface="SCE-PS3 Rodin LATIN" panose="02000700000000000000" pitchFamily="2" charset="0"/>
              </a:rPr>
              <a:t>Sensor synchronization</a:t>
            </a:r>
          </a:p>
          <a:p>
            <a:pPr lvl="1"/>
            <a:r>
              <a:rPr lang="de-DE" dirty="0">
                <a:latin typeface="SCE-PS3 Rodin LATIN" panose="02000700000000000000" pitchFamily="2" charset="0"/>
              </a:rPr>
              <a:t>Rauch–Tung–Striebel Smoothing (RTS)</a:t>
            </a:r>
            <a:endParaRPr lang="en-US" dirty="0">
              <a:latin typeface="SCE-PS3 Rodin LATIN" panose="02000700000000000000" pitchFamily="2" charset="0"/>
            </a:endParaRPr>
          </a:p>
          <a:p>
            <a:r>
              <a:rPr lang="en-US" dirty="0">
                <a:latin typeface="SCE-PS3 Rodin LATIN" panose="02000700000000000000" pitchFamily="2" charset="0"/>
              </a:rPr>
              <a:t>ROS sensor emulation: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IMU: Epson Seiko IMU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Camera: DUO MLX R2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ToF: ST vl53l1x 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LiDAR: Slamtec RPLIDAR A3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Assumption: Heat proportional to Energy (Joule’s law)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24</a:t>
            </a:fld>
            <a:endParaRPr lang="en-US">
              <a:latin typeface="Helvetica" pitchFamily="50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246E8-1936-238E-9A46-71F8AA69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74151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Current 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540" y="1105782"/>
            <a:ext cx="10807460" cy="525056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Simulation environment stable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Simulated sensors (IMUs, RGB-D cam, LiDAR, ToF)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Simulated noise, drift, chaos (python/Unity)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Created custom proprioceptive algorithm (IMU Mesh)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Decision trees for toggling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Initial trade-off results (heat vs mass vs confidence)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25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25C65-FE87-9E78-7F0B-0CD01E3A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36956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AC5D28B-E56E-D2BA-C796-22090D46A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4568"/>
            <a:ext cx="5666478" cy="257395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27619F0-961C-48D5-2DDD-244F54824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59" y="679110"/>
            <a:ext cx="5115941" cy="2323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2C8C7E-A9D1-9D0B-A0EE-C906B8225A2D}"/>
              </a:ext>
            </a:extLst>
          </p:cNvPr>
          <p:cNvSpPr txBox="1"/>
          <p:nvPr/>
        </p:nvSpPr>
        <p:spPr>
          <a:xfrm>
            <a:off x="8094762" y="5994224"/>
            <a:ext cx="1402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SCE-PS3 Rodin LATIN" panose="02000700000000000000" pitchFamily="2" charset="0"/>
              </a:rPr>
              <a:t>Corrected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E0396D-3E37-C6EE-2740-27DC11B27DD6}"/>
              </a:ext>
            </a:extLst>
          </p:cNvPr>
          <p:cNvSpPr txBox="1"/>
          <p:nvPr/>
        </p:nvSpPr>
        <p:spPr>
          <a:xfrm>
            <a:off x="8058388" y="2982844"/>
            <a:ext cx="1474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SCE-PS3 Rodin LATIN" panose="02000700000000000000" pitchFamily="2" charset="0"/>
              </a:rPr>
              <a:t>Measured</a:t>
            </a:r>
            <a:endParaRPr lang="en-US" b="1" dirty="0"/>
          </a:p>
        </p:txBody>
      </p:sp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AE3B3A6A-F5B0-FF0F-7D00-D5B93F4C0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58" y="166605"/>
            <a:ext cx="4233018" cy="6196951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3A13196-4413-7ECA-1E58-BB6A0C27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2762136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8F08DBC-C0C6-1980-FD01-7AF3B7EC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90" y="336550"/>
            <a:ext cx="6591300" cy="6019800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C7EAD337-BE89-A9FD-A9B7-D196517D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Decision Tree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6EE8A-9D5F-8C42-620A-8B260877F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1113185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5335-9E60-95BB-65DA-E1F7A311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20FDF7E3-FD55-F243-C2B0-E4B0C98B2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84" y="317608"/>
            <a:ext cx="8935231" cy="6038742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6C6A297-5B40-D9C3-97C2-A4AD1FB4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3421093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Future 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772955" cy="4530725"/>
          </a:xfrm>
        </p:spPr>
        <p:txBody>
          <a:bodyPr>
            <a:normAutofit/>
          </a:bodyPr>
          <a:lstStyle/>
          <a:p>
            <a:r>
              <a:rPr lang="en-US" dirty="0">
                <a:latin typeface="SCE-PS3 Rodin LATIN" panose="02000700000000000000" pitchFamily="2" charset="0"/>
              </a:rPr>
              <a:t>Further Development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Additional sensors, sensor combinations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Onboard energy/heat calculations (currently post-analysis)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Particle Filter (PF, APF) and CNN (as filter) </a:t>
            </a:r>
          </a:p>
          <a:p>
            <a:pPr lvl="2"/>
            <a:r>
              <a:rPr lang="en-US" dirty="0">
                <a:latin typeface="SCE-PS3 Rodin LATIN" panose="02000700000000000000" pitchFamily="2" charset="0"/>
              </a:rPr>
              <a:t>may need edge computing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Variable/dynamic noise (currently static)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Formally define prognosis criteria (recalibration)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Reinforcement/Self-Learning 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Allow agent to define its own decision tree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Define reward function for exploring and navigating chaos*</a:t>
            </a:r>
          </a:p>
          <a:p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29</a:t>
            </a:fld>
            <a:endParaRPr lang="en-US">
              <a:latin typeface="Helvetica" pitchFamily="50" charset="0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1E2F5D6-B3BF-8100-F9C7-BE1F74AA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 Lab | Sensor Fusion | October 2022 </a:t>
            </a:r>
          </a:p>
        </p:txBody>
      </p:sp>
    </p:spTree>
    <p:extLst>
      <p:ext uri="{BB962C8B-B14F-4D97-AF65-F5344CB8AC3E}">
        <p14:creationId xmlns:p14="http://schemas.microsoft.com/office/powerpoint/2010/main" val="76449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40" y="25084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Work Background:</a:t>
            </a: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546D3CBD-A486-985E-3DB1-4CF4669715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89462664"/>
              </p:ext>
            </p:extLst>
          </p:nvPr>
        </p:nvGraphicFramePr>
        <p:xfrm>
          <a:off x="546340" y="1521277"/>
          <a:ext cx="6226249" cy="2920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3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6EA307C-1716-D03B-DEE6-90D9FC86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  <p:pic>
        <p:nvPicPr>
          <p:cNvPr id="3" name="Picture 2" descr="A stack of books on a table&#10;&#10;Description automatically generated with medium confidence">
            <a:extLst>
              <a:ext uri="{FF2B5EF4-FFF2-40B4-BE49-F238E27FC236}">
                <a16:creationId xmlns:a16="http://schemas.microsoft.com/office/drawing/2014/main" id="{A0B969D8-0FCD-E5E1-CA8D-1C5B3D997C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59628" y="4489406"/>
            <a:ext cx="2811164" cy="1560899"/>
          </a:xfrm>
          <a:prstGeom prst="rect">
            <a:avLst/>
          </a:prstGeom>
          <a:ln w="57150">
            <a:solidFill>
              <a:srgbClr val="033549"/>
            </a:solidFill>
          </a:ln>
          <a:effectLst>
            <a:softEdge rad="38100"/>
          </a:effectLst>
        </p:spPr>
      </p:pic>
      <p:pic>
        <p:nvPicPr>
          <p:cNvPr id="4" name="Picture 3" descr="Two men wearing face masks and holding a sword&#10;&#10;Description automatically generated with low confidence">
            <a:extLst>
              <a:ext uri="{FF2B5EF4-FFF2-40B4-BE49-F238E27FC236}">
                <a16:creationId xmlns:a16="http://schemas.microsoft.com/office/drawing/2014/main" id="{BF064B09-CB31-E72D-BF7B-5008E135E0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5" y="4668307"/>
            <a:ext cx="2192249" cy="1824568"/>
          </a:xfrm>
          <a:prstGeom prst="rect">
            <a:avLst/>
          </a:prstGeom>
          <a:ln w="57150">
            <a:solidFill>
              <a:srgbClr val="033549"/>
            </a:solidFill>
          </a:ln>
          <a:effectLst>
            <a:softEdge rad="38100"/>
          </a:effectLst>
        </p:spPr>
      </p:pic>
      <p:pic>
        <p:nvPicPr>
          <p:cNvPr id="8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5E1C247E-771C-E7F0-B1F0-CCD2CF7136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864" y="296880"/>
            <a:ext cx="2146796" cy="3217503"/>
          </a:xfrm>
          <a:prstGeom prst="rect">
            <a:avLst/>
          </a:prstGeom>
          <a:ln w="28575"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softEdge rad="12700"/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1" name="Picture 10" descr="A picture containing outdoor, ground, person, park&#10;&#10;Description automatically generated">
            <a:extLst>
              <a:ext uri="{FF2B5EF4-FFF2-40B4-BE49-F238E27FC236}">
                <a16:creationId xmlns:a16="http://schemas.microsoft.com/office/drawing/2014/main" id="{5012393E-77F9-BDA0-E8BF-0D00F1787B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60" y="3864272"/>
            <a:ext cx="3748220" cy="281116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 descr="A group of bottles of hot sauce&#10;&#10;Description automatically generated with low confidence">
            <a:extLst>
              <a:ext uri="{FF2B5EF4-FFF2-40B4-BE49-F238E27FC236}">
                <a16:creationId xmlns:a16="http://schemas.microsoft.com/office/drawing/2014/main" id="{467C1978-A937-9773-4992-B82BA7CBD8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91" y="4668307"/>
            <a:ext cx="1881461" cy="1863910"/>
          </a:xfrm>
          <a:prstGeom prst="rect">
            <a:avLst/>
          </a:prstGeom>
          <a:ln w="57150">
            <a:solidFill>
              <a:srgbClr val="033549"/>
            </a:solidFill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955849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Questions?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1690688"/>
            <a:ext cx="96774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CE-PS3 Rodin LATIN" panose="02000700000000000000" pitchFamily="2" charset="0"/>
              </a:rPr>
              <a:t>Thank you very much!</a:t>
            </a:r>
          </a:p>
          <a:p>
            <a:pPr marL="0" indent="0">
              <a:buNone/>
            </a:pPr>
            <a:endParaRPr lang="en-US" dirty="0">
              <a:latin typeface="SCE-PS3 Rodin LATIN" panose="02000700000000000000" pitchFamily="2" charset="0"/>
            </a:endParaRPr>
          </a:p>
          <a:p>
            <a:pPr marL="0" indent="0" algn="ctr">
              <a:buNone/>
            </a:pPr>
            <a:r>
              <a:rPr lang="en-US" dirty="0">
                <a:latin typeface="SCE-PS3 Rodin LATIN" panose="02000700000000000000" pitchFamily="2" charset="0"/>
              </a:rPr>
              <a:t>Your feedback is valuable, so please comment anything.</a:t>
            </a:r>
          </a:p>
          <a:p>
            <a:pPr marL="0" indent="0">
              <a:buNone/>
            </a:pPr>
            <a:endParaRPr lang="en-US" dirty="0">
              <a:latin typeface="SCE-PS3 Rodin LATIN" panose="02000700000000000000" pitchFamily="2" charset="0"/>
            </a:endParaRPr>
          </a:p>
          <a:p>
            <a:pPr marL="0" indent="0" algn="ctr">
              <a:buNone/>
            </a:pPr>
            <a:r>
              <a:rPr lang="en-US" dirty="0">
                <a:latin typeface="SCE-PS3 Rodin LATIN" panose="02000700000000000000" pitchFamily="2" charset="0"/>
              </a:rPr>
              <a:t>cohara@g.ecc.u-tokyo.ac.jp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30</a:t>
            </a:fld>
            <a:endParaRPr lang="en-US">
              <a:latin typeface="Helvetica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6FA0B85-38C6-E90F-E040-AB53990A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 Lab | Sensor Fusion | October 2022 </a:t>
            </a:r>
          </a:p>
        </p:txBody>
      </p:sp>
    </p:spTree>
    <p:extLst>
      <p:ext uri="{BB962C8B-B14F-4D97-AF65-F5344CB8AC3E}">
        <p14:creationId xmlns:p14="http://schemas.microsoft.com/office/powerpoint/2010/main" val="1030905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7083C-D6DB-46AD-BCE4-F65CAB13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31</a:t>
            </a:fld>
            <a:endParaRPr lang="en-US">
              <a:latin typeface="Helvetica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AAA77-563E-465E-A09C-9CBFC0A22C18}"/>
              </a:ext>
            </a:extLst>
          </p:cNvPr>
          <p:cNvSpPr txBox="1"/>
          <p:nvPr/>
        </p:nvSpPr>
        <p:spPr>
          <a:xfrm>
            <a:off x="571268" y="847150"/>
            <a:ext cx="1104946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000" dirty="0">
                <a:latin typeface="SCE-PS3 Rodin LATIN" panose="02000700000000000000" pitchFamily="2" charset="0"/>
                <a:hlinkClick r:id="rId2"/>
              </a:rPr>
              <a:t>https://www.thespacereview.com/article/1579/1</a:t>
            </a:r>
            <a:endParaRPr lang="en-US" sz="1000" dirty="0">
              <a:latin typeface="SCE-PS3 Rodin LATIN" panose="020007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sz="1000" dirty="0">
                <a:latin typeface="SCE-PS3 Rodin LATIN" panose="02000700000000000000" pitchFamily="2" charset="0"/>
                <a:hlinkClick r:id="rId3"/>
              </a:rPr>
              <a:t>https://www.motorbiscuit.com/international-space-station-good-investment/</a:t>
            </a:r>
            <a:endParaRPr lang="en-US" sz="1000" dirty="0">
              <a:latin typeface="SCE-PS3 Rodin LATIN" panose="020007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sz="1000" dirty="0">
                <a:latin typeface="SCE-PS3 Rodin LATIN" panose="02000700000000000000" pitchFamily="2" charset="0"/>
                <a:hlinkClick r:id="rId4"/>
              </a:rPr>
              <a:t>https://iss.jaxa.jp/en/kiboexp/news/170714_int_ball_en.html</a:t>
            </a:r>
            <a:endParaRPr lang="en-US" sz="1000" dirty="0">
              <a:latin typeface="SCE-PS3 Rodin LATIN" panose="020007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sz="1000" dirty="0">
                <a:latin typeface="SCE-PS3 Rodin LATIN" panose="02000700000000000000" pitchFamily="2" charset="0"/>
                <a:hlinkClick r:id="rId5"/>
              </a:rPr>
              <a:t>https://www.nasa.gov/mission_pages/station/research/news/iss-20-years-20-breakthroughs/</a:t>
            </a:r>
            <a:endParaRPr lang="en-US" sz="1000" dirty="0">
              <a:latin typeface="SCE-PS3 Rodin LATIN" panose="020007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Maria G </a:t>
            </a:r>
            <a:r>
              <a:rPr lang="en-US" sz="1000" dirty="0" err="1">
                <a:latin typeface="SCE-PS3 Rodin LATIN" panose="02000700000000000000" pitchFamily="2" charset="0"/>
              </a:rPr>
              <a:t>Bualat</a:t>
            </a:r>
            <a:r>
              <a:rPr lang="en-US" sz="1000" dirty="0">
                <a:latin typeface="SCE-PS3 Rodin LATIN" panose="02000700000000000000" pitchFamily="2" charset="0"/>
              </a:rPr>
              <a:t> et al, Astrobee: A New Tool for ISS Operations, </a:t>
            </a:r>
            <a:r>
              <a:rPr lang="en-US" sz="1000" dirty="0">
                <a:latin typeface="SCE-PS3 Rodin LATIN" panose="02000700000000000000" pitchFamily="2" charset="0"/>
                <a:hlinkClick r:id="rId6"/>
              </a:rPr>
              <a:t>https://arc.aiaa.org/doi/pdf/10.2514/6.2018-2517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Riccardo </a:t>
            </a:r>
            <a:r>
              <a:rPr lang="en-US" sz="1000" dirty="0" err="1">
                <a:latin typeface="SCE-PS3 Rodin LATIN" panose="02000700000000000000" pitchFamily="2" charset="0"/>
              </a:rPr>
              <a:t>Bonalli</a:t>
            </a:r>
            <a:r>
              <a:rPr lang="en-US" sz="1000" dirty="0">
                <a:latin typeface="SCE-PS3 Rodin LATIN" panose="02000700000000000000" pitchFamily="2" charset="0"/>
              </a:rPr>
              <a:t> et al. (2019), </a:t>
            </a:r>
            <a:r>
              <a:rPr lang="en-US" sz="1000" dirty="0" err="1">
                <a:latin typeface="SCE-PS3 Rodin LATIN" panose="02000700000000000000" pitchFamily="2" charset="0"/>
              </a:rPr>
              <a:t>GuSTO</a:t>
            </a:r>
            <a:r>
              <a:rPr lang="en-US" sz="1000" dirty="0">
                <a:latin typeface="SCE-PS3 Rodin LATIN" panose="02000700000000000000" pitchFamily="2" charset="0"/>
              </a:rPr>
              <a:t>: Guaranteed Sequential Trajectory Optimization via Sequential Convex Programming, </a:t>
            </a:r>
            <a:r>
              <a:rPr lang="en-US" sz="1000" dirty="0">
                <a:latin typeface="SCE-PS3 Rodin LATIN" panose="02000700000000000000" pitchFamily="2" charset="0"/>
                <a:hlinkClick r:id="rId7"/>
              </a:rPr>
              <a:t>https://arxiv.org/abs/1903.00155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Alejandro Perez et al. (2012), LQR-RRT*: Optimal Sampling-Based Motion Planning with Automatically Derived Extension Heuristics, </a:t>
            </a:r>
            <a:r>
              <a:rPr lang="en-US" sz="1000" dirty="0">
                <a:latin typeface="SCE-PS3 Rodin LATIN" panose="02000700000000000000" pitchFamily="2" charset="0"/>
                <a:hlinkClick r:id="rId8"/>
              </a:rPr>
              <a:t>https://people.csail.mit.edu/tlp/pdf/2012/ICRA12_1657_FI.pdf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Damir </a:t>
            </a:r>
            <a:r>
              <a:rPr lang="en-US" sz="1000" dirty="0" err="1">
                <a:latin typeface="SCE-PS3 Rodin LATIN" panose="02000700000000000000" pitchFamily="2" charset="0"/>
              </a:rPr>
              <a:t>Bojadžić</a:t>
            </a:r>
            <a:r>
              <a:rPr lang="en-US" sz="1000" dirty="0">
                <a:latin typeface="SCE-PS3 Rodin LATIN" panose="02000700000000000000" pitchFamily="2" charset="0"/>
              </a:rPr>
              <a:t> et al. (2021), Non-Holonomic RRT &amp; MPC: Path and Trajectory Planning for an Autonomous Cycle Rickshaw, </a:t>
            </a:r>
            <a:r>
              <a:rPr lang="en-US" sz="1000" dirty="0">
                <a:latin typeface="SCE-PS3 Rodin LATIN" panose="02000700000000000000" pitchFamily="2" charset="0"/>
                <a:hlinkClick r:id="rId9"/>
              </a:rPr>
              <a:t>https://arxiv.org/abs/2103.06141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Feng Lu et al. (2019), A multi-rate sensor fusion approach using information filters for estimating aero-engine performance degradation, </a:t>
            </a:r>
            <a:r>
              <a:rPr lang="en-US" sz="1000" dirty="0">
                <a:latin typeface="SCE-PS3 Rodin LATIN" panose="02000700000000000000" pitchFamily="2" charset="0"/>
                <a:hlinkClick r:id="rId10"/>
              </a:rPr>
              <a:t>https://www.sciencedirect.com/science/article/pii/S1000936119302146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Keenan Albee et al. (2019), Kinodynamic-RRT for Robotic Free-Flyers: Generating Feasible Trajectories for On-orbit Mobile Manipulation, </a:t>
            </a:r>
            <a:r>
              <a:rPr lang="en-US" sz="1000" dirty="0">
                <a:latin typeface="SCE-PS3 Rodin LATIN" panose="02000700000000000000" pitchFamily="2" charset="0"/>
                <a:hlinkClick r:id="rId11"/>
              </a:rPr>
              <a:t>http://brian.coltin.org/pub/albee2019kinodynamic.pdf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 err="1">
                <a:latin typeface="SCE-PS3 Rodin LATIN" panose="02000700000000000000" pitchFamily="2" charset="0"/>
              </a:rPr>
              <a:t>Dongliang</a:t>
            </a:r>
            <a:r>
              <a:rPr lang="en-US" sz="1000" dirty="0">
                <a:latin typeface="SCE-PS3 Rodin LATIN" panose="02000700000000000000" pitchFamily="2" charset="0"/>
              </a:rPr>
              <a:t> Zheng, Panagiotis </a:t>
            </a:r>
            <a:r>
              <a:rPr lang="en-US" sz="1000" dirty="0" err="1">
                <a:latin typeface="SCE-PS3 Rodin LATIN" panose="02000700000000000000" pitchFamily="2" charset="0"/>
              </a:rPr>
              <a:t>Tsiotras</a:t>
            </a:r>
            <a:r>
              <a:rPr lang="en-US" sz="1000" dirty="0">
                <a:latin typeface="SCE-PS3 Rodin LATIN" panose="02000700000000000000" pitchFamily="2" charset="0"/>
              </a:rPr>
              <a:t> (2021), Accelerating Kinodynamic RRT* Through Dimensionality Reduction, </a:t>
            </a:r>
            <a:r>
              <a:rPr lang="en-US" sz="1000" dirty="0">
                <a:latin typeface="SCE-PS3 Rodin LATIN" panose="02000700000000000000" pitchFamily="2" charset="0"/>
                <a:hlinkClick r:id="rId12"/>
              </a:rPr>
              <a:t>https://arxiv.org/abs/2107.01259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Shinji </a:t>
            </a:r>
            <a:r>
              <a:rPr lang="en-US" sz="1000" dirty="0" err="1">
                <a:latin typeface="SCE-PS3 Rodin LATIN" panose="02000700000000000000" pitchFamily="2" charset="0"/>
              </a:rPr>
              <a:t>Mitani</a:t>
            </a:r>
            <a:r>
              <a:rPr lang="en-US" sz="1000" dirty="0">
                <a:latin typeface="SCE-PS3 Rodin LATIN" panose="02000700000000000000" pitchFamily="2" charset="0"/>
              </a:rPr>
              <a:t> et al. (2019), Int-Ball: Crew-supportive Autonomous Mobile Camera Robot on ISS / JEM, </a:t>
            </a:r>
            <a:r>
              <a:rPr lang="en-US" sz="1000" dirty="0">
                <a:latin typeface="SCE-PS3 Rodin LATIN" panose="02000700000000000000" pitchFamily="2" charset="0"/>
                <a:hlinkClick r:id="rId13"/>
              </a:rPr>
              <a:t>https://ieeexplore.ieee.org/document/8741689?ALU=LU1047759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Hiroki Kato et al., (2021), ROS and </a:t>
            </a:r>
            <a:r>
              <a:rPr lang="en-US" sz="1000" dirty="0" err="1">
                <a:latin typeface="SCE-PS3 Rodin LATIN" panose="02000700000000000000" pitchFamily="2" charset="0"/>
              </a:rPr>
              <a:t>cFS</a:t>
            </a:r>
            <a:r>
              <a:rPr lang="en-US" sz="1000" dirty="0">
                <a:latin typeface="SCE-PS3 Rodin LATIN" panose="02000700000000000000" pitchFamily="2" charset="0"/>
              </a:rPr>
              <a:t> System (RACS): Easing Space Robotic Development, </a:t>
            </a:r>
            <a:r>
              <a:rPr lang="en-US" sz="1000" dirty="0">
                <a:latin typeface="SCE-PS3 Rodin LATIN" panose="02000700000000000000" pitchFamily="2" charset="0"/>
                <a:hlinkClick r:id="rId14"/>
              </a:rPr>
              <a:t>https://ieeexplore.ieee.org/document/9438288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Hussein </a:t>
            </a:r>
            <a:r>
              <a:rPr lang="en-US" sz="1000" dirty="0" err="1">
                <a:latin typeface="SCE-PS3 Rodin LATIN" panose="02000700000000000000" pitchFamily="2" charset="0"/>
              </a:rPr>
              <a:t>Sibai</a:t>
            </a:r>
            <a:r>
              <a:rPr lang="en-US" sz="1000" dirty="0">
                <a:latin typeface="SCE-PS3 Rodin LATIN" panose="02000700000000000000" pitchFamily="2" charset="0"/>
              </a:rPr>
              <a:t> et al., (2019) Safe Reinforcement Learning for Control Systems: A Hybrid Systems Perspective and Case Study, </a:t>
            </a:r>
            <a:r>
              <a:rPr lang="en-US" sz="1000" dirty="0">
                <a:latin typeface="SCE-PS3 Rodin LATIN" panose="02000700000000000000" pitchFamily="2" charset="0"/>
                <a:hlinkClick r:id="rId15"/>
              </a:rPr>
              <a:t>http://publish.illinois.edu/husseinsibai/files/2019/10/Safe_RL_with_Continuous_Dynamics___HSCC2019-4.pdf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Rajesh </a:t>
            </a:r>
            <a:r>
              <a:rPr lang="en-US" sz="1000" dirty="0" err="1">
                <a:latin typeface="SCE-PS3 Rodin LATIN" panose="02000700000000000000" pitchFamily="2" charset="0"/>
              </a:rPr>
              <a:t>Siraskar</a:t>
            </a:r>
            <a:r>
              <a:rPr lang="en-US" sz="1000" dirty="0">
                <a:latin typeface="SCE-PS3 Rodin LATIN" panose="02000700000000000000" pitchFamily="2" charset="0"/>
              </a:rPr>
              <a:t> (2020), Reinforcement Learning for Control of Valves, </a:t>
            </a:r>
            <a:r>
              <a:rPr lang="en-US" sz="1000" dirty="0">
                <a:latin typeface="SCE-PS3 Rodin LATIN" panose="02000700000000000000" pitchFamily="2" charset="0"/>
                <a:hlinkClick r:id="rId16"/>
              </a:rPr>
              <a:t>https://arxiv.org/abs/2012.14668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Sajjad Safari et al (2014), </a:t>
            </a:r>
            <a:r>
              <a:rPr lang="en-US" sz="1000" dirty="0" err="1">
                <a:latin typeface="SCE-PS3 Rodin LATIN" panose="02000700000000000000" pitchFamily="2" charset="0"/>
              </a:rPr>
              <a:t>Multirate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  <a:r>
              <a:rPr lang="en-US" sz="1000" dirty="0" err="1">
                <a:latin typeface="SCE-PS3 Rodin LATIN" panose="02000700000000000000" pitchFamily="2" charset="0"/>
              </a:rPr>
              <a:t>multisensor</a:t>
            </a:r>
            <a:r>
              <a:rPr lang="en-US" sz="1000" dirty="0">
                <a:latin typeface="SCE-PS3 Rodin LATIN" panose="02000700000000000000" pitchFamily="2" charset="0"/>
              </a:rPr>
              <a:t> data fusion for linear systems using Kalman filters and a neural network, </a:t>
            </a:r>
            <a:r>
              <a:rPr lang="en-US" sz="1000" dirty="0">
                <a:latin typeface="SCE-PS3 Rodin LATIN" panose="02000700000000000000" pitchFamily="2" charset="0"/>
                <a:hlinkClick r:id="rId17"/>
              </a:rPr>
              <a:t>https://academic.csuohio.edu/simond/pubs/Safari2014.pdf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Ko </a:t>
            </a:r>
            <a:r>
              <a:rPr lang="en-US" sz="1000" dirty="0" err="1">
                <a:latin typeface="SCE-PS3 Rodin LATIN" panose="02000700000000000000" pitchFamily="2" charset="0"/>
              </a:rPr>
              <a:t>Chanho</a:t>
            </a:r>
            <a:r>
              <a:rPr lang="en-US" sz="1000" dirty="0">
                <a:latin typeface="SCE-PS3 Rodin LATIN" panose="02000700000000000000" pitchFamily="2" charset="0"/>
              </a:rPr>
              <a:t> et al. (2020), Integrated Path Planning and Tracking Control of Autonomous Vehicle for Collision Avoidance based on Model Predictive Control and Potential Field, </a:t>
            </a:r>
            <a:r>
              <a:rPr lang="en-US" sz="1000" dirty="0">
                <a:latin typeface="SCE-PS3 Rodin LATIN" panose="02000700000000000000" pitchFamily="2" charset="0"/>
                <a:hlinkClick r:id="rId18"/>
              </a:rPr>
              <a:t>https://ieeexplore.ieee.org/document/9268369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 err="1">
                <a:latin typeface="SCE-PS3 Rodin LATIN" panose="02000700000000000000" pitchFamily="2" charset="0"/>
              </a:rPr>
              <a:t>Guchong</a:t>
            </a:r>
            <a:r>
              <a:rPr lang="en-US" sz="1000" dirty="0">
                <a:latin typeface="SCE-PS3 Rodin LATIN" panose="02000700000000000000" pitchFamily="2" charset="0"/>
              </a:rPr>
              <a:t> Li et al., (2019), Asynchronous multi-rate multi-sensor fusion based on random finite set, </a:t>
            </a:r>
            <a:r>
              <a:rPr lang="en-US" sz="1000" dirty="0">
                <a:latin typeface="SCE-PS3 Rodin LATIN" panose="02000700000000000000" pitchFamily="2" charset="0"/>
                <a:hlinkClick r:id="rId19"/>
              </a:rPr>
              <a:t>https://www.sciencedirect.com/science/article/abs/pii/S0165168419300258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 err="1">
                <a:latin typeface="SCE-PS3 Rodin LATIN" panose="02000700000000000000" pitchFamily="2" charset="0"/>
              </a:rPr>
              <a:t>Wenqiang</a:t>
            </a:r>
            <a:r>
              <a:rPr lang="en-US" sz="1000" dirty="0">
                <a:latin typeface="SCE-PS3 Rodin LATIN" panose="02000700000000000000" pitchFamily="2" charset="0"/>
              </a:rPr>
              <a:t> Pu et al., (2018), Optimal estimation of sensor biases for asynchronous multi-sensor data fusion, </a:t>
            </a:r>
            <a:r>
              <a:rPr lang="en-US" sz="1000" dirty="0">
                <a:latin typeface="SCE-PS3 Rodin LATIN" panose="02000700000000000000" pitchFamily="2" charset="0"/>
                <a:hlinkClick r:id="rId20"/>
              </a:rPr>
              <a:t>https://link.springer.com/article/10.1007/s10107-018-1304-2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 err="1">
                <a:latin typeface="SCE-PS3 Rodin LATIN" panose="02000700000000000000" pitchFamily="2" charset="0"/>
              </a:rPr>
              <a:t>Bingbing</a:t>
            </a:r>
            <a:r>
              <a:rPr lang="en-US" sz="1000" dirty="0">
                <a:latin typeface="SCE-PS3 Rodin LATIN" panose="02000700000000000000" pitchFamily="2" charset="0"/>
              </a:rPr>
              <a:t> Gao et al., (2018), Multi-Sensor Optimal Data Fusion Based on the Adaptive Fading Unscented Kalman Filter, </a:t>
            </a:r>
            <a:r>
              <a:rPr lang="en-US" sz="1000" dirty="0">
                <a:latin typeface="SCE-PS3 Rodin LATIN" panose="02000700000000000000" pitchFamily="2" charset="0"/>
                <a:hlinkClick r:id="rId21"/>
              </a:rPr>
              <a:t>https://www.mdpi.com/1424-8220/18/2/488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da-DK" sz="1000" dirty="0">
                <a:latin typeface="SCE-PS3 Rodin LATIN" panose="02000700000000000000" pitchFamily="2" charset="0"/>
              </a:rPr>
              <a:t>Mengwei Sun et al., (2021), Adaptive Kernel Kalman Filter Multi-Sensor Fusion, </a:t>
            </a:r>
            <a:r>
              <a:rPr lang="da-DK" sz="1000" dirty="0">
                <a:latin typeface="SCE-PS3 Rodin LATIN" panose="02000700000000000000" pitchFamily="2" charset="0"/>
                <a:hlinkClick r:id="rId22"/>
              </a:rPr>
              <a:t>https://ieeexplore.ieee.org/document/9627030</a:t>
            </a:r>
            <a:endParaRPr lang="da-DK" sz="1000" dirty="0">
              <a:latin typeface="SCE-PS3 Rodin LATIN" panose="02000700000000000000" pitchFamily="2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Joel </a:t>
            </a:r>
            <a:r>
              <a:rPr lang="en-US" sz="1000" dirty="0" err="1">
                <a:latin typeface="SCE-PS3 Rodin LATIN" panose="02000700000000000000" pitchFamily="2" charset="0"/>
              </a:rPr>
              <a:t>Sansana</a:t>
            </a:r>
            <a:r>
              <a:rPr lang="en-US" sz="1000" dirty="0">
                <a:latin typeface="SCE-PS3 Rodin LATIN" panose="02000700000000000000" pitchFamily="2" charset="0"/>
              </a:rPr>
              <a:t> et al., (2020), Sensor Fusion with Irregular Sampling and Varying Measurement Delays, </a:t>
            </a:r>
            <a:r>
              <a:rPr lang="en-US" sz="1000" dirty="0">
                <a:latin typeface="SCE-PS3 Rodin LATIN" panose="02000700000000000000" pitchFamily="2" charset="0"/>
                <a:hlinkClick r:id="rId23"/>
              </a:rPr>
              <a:t>https://pubs.acs.org/doi/10.1021/acs.iecr.9b05105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000" dirty="0">
                <a:latin typeface="SCE-PS3 Rodin LATIN" panose="02000700000000000000" pitchFamily="2" charset="0"/>
              </a:rPr>
              <a:t>Jonathan Tremblay et al., (2018), Training Deep Networks with Synthetic Data: Bridging the Reality Gap by Domain Randomization, </a:t>
            </a:r>
            <a:r>
              <a:rPr lang="en-US" sz="1000" dirty="0">
                <a:latin typeface="SCE-PS3 Rodin LATIN" panose="02000700000000000000" pitchFamily="2" charset="0"/>
                <a:hlinkClick r:id="rId24"/>
              </a:rPr>
              <a:t>https://arxiv.org/abs/1804.06516</a:t>
            </a:r>
            <a:r>
              <a:rPr lang="en-US" sz="1000" dirty="0">
                <a:latin typeface="SCE-PS3 Rodin LATIN" panose="02000700000000000000" pitchFamily="2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endParaRPr lang="da-DK" sz="1000" dirty="0">
              <a:latin typeface="SCE-PS3 Rodin LATIN" panose="02000700000000000000" pitchFamily="2" charset="0"/>
            </a:endParaRPr>
          </a:p>
          <a:p>
            <a:pPr marL="342900" indent="-342900">
              <a:buFontTx/>
              <a:buAutoNum type="arabicPeriod"/>
            </a:pPr>
            <a:endParaRPr lang="en-US" sz="1000" dirty="0">
              <a:latin typeface="SCE-PS3 Rodin LATIN" panose="02000700000000000000" pitchFamily="2" charset="0"/>
            </a:endParaRPr>
          </a:p>
          <a:p>
            <a:pPr marL="342900" indent="-342900">
              <a:buFontTx/>
              <a:buAutoNum type="arabicPeriod"/>
            </a:pPr>
            <a:endParaRPr lang="en-US" sz="1000" dirty="0">
              <a:latin typeface="SCE-PS3 Rodin LATIN" panose="02000700000000000000" pitchFamily="2" charset="0"/>
            </a:endParaRPr>
          </a:p>
          <a:p>
            <a:pPr marL="342900" indent="-342900">
              <a:buFontTx/>
              <a:buAutoNum type="arabicPeriod"/>
            </a:pPr>
            <a:endParaRPr lang="en-US" sz="1000" dirty="0">
              <a:latin typeface="SCE-PS3 Rodin LATIN" panose="02000700000000000000" pitchFamily="2" charset="0"/>
            </a:endParaRPr>
          </a:p>
          <a:p>
            <a:pPr marL="342900" indent="-342900">
              <a:buAutoNum type="arabicPeriod"/>
            </a:pPr>
            <a:endParaRPr lang="en-US" sz="1000" dirty="0">
              <a:latin typeface="SCE-PS3 Rodin LATIN" panose="02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D3C0A-923E-4D0B-AAA1-22D043AB01B2}"/>
              </a:ext>
            </a:extLst>
          </p:cNvPr>
          <p:cNvSpPr txBox="1"/>
          <p:nvPr/>
        </p:nvSpPr>
        <p:spPr>
          <a:xfrm>
            <a:off x="5088929" y="136525"/>
            <a:ext cx="2014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 pitchFamily="50" charset="0"/>
              </a:rPr>
              <a:t>References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B3E82EA-1A29-11CB-3AF9-D1FB4B01B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 Lab | Sensor Fusion | October 2022 </a:t>
            </a:r>
          </a:p>
        </p:txBody>
      </p:sp>
    </p:spTree>
    <p:extLst>
      <p:ext uri="{BB962C8B-B14F-4D97-AF65-F5344CB8AC3E}">
        <p14:creationId xmlns:p14="http://schemas.microsoft.com/office/powerpoint/2010/main" val="1068069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Backup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32</a:t>
            </a:fld>
            <a:endParaRPr lang="en-US">
              <a:latin typeface="Helvetica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09ECF63-E07D-FAAD-DF17-8CBA6BEBC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 Lab | Sensor Fusion | October 2022 </a:t>
            </a:r>
          </a:p>
        </p:txBody>
      </p:sp>
    </p:spTree>
    <p:extLst>
      <p:ext uri="{BB962C8B-B14F-4D97-AF65-F5344CB8AC3E}">
        <p14:creationId xmlns:p14="http://schemas.microsoft.com/office/powerpoint/2010/main" val="3802405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Consideration: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7806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CE-PS3 Rodin LATIN" panose="02000700000000000000" pitchFamily="2" charset="0"/>
              </a:rPr>
              <a:t>This work may become a </a:t>
            </a:r>
            <a:r>
              <a:rPr lang="en-US" i="1" dirty="0">
                <a:latin typeface="SCE-PS3 Rodin LATIN" panose="02000700000000000000" pitchFamily="2" charset="0"/>
              </a:rPr>
              <a:t>platform</a:t>
            </a:r>
            <a:r>
              <a:rPr lang="en-US" dirty="0">
                <a:latin typeface="SCE-PS3 Rodin LATIN" panose="02000700000000000000" pitchFamily="2" charset="0"/>
              </a:rPr>
              <a:t> for simulating robots and sensor (fusion) combinations (industry partners)</a:t>
            </a:r>
          </a:p>
          <a:p>
            <a:pPr marL="0" indent="0">
              <a:buNone/>
            </a:pPr>
            <a:endParaRPr lang="en-US" dirty="0">
              <a:latin typeface="SCE-PS3 Rodin LATIN" panose="020007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SCE-PS3 Rodin LATIN" panose="02000700000000000000" pitchFamily="2" charset="0"/>
              </a:rPr>
              <a:t>This work may extend to multiple </a:t>
            </a:r>
            <a:r>
              <a:rPr lang="en-US" i="1" dirty="0">
                <a:latin typeface="SCE-PS3 Rodin LATIN" panose="02000700000000000000" pitchFamily="2" charset="0"/>
              </a:rPr>
              <a:t>domains</a:t>
            </a:r>
          </a:p>
          <a:p>
            <a:pPr marL="0" indent="0">
              <a:buNone/>
            </a:pPr>
            <a:r>
              <a:rPr lang="en-US" dirty="0">
                <a:latin typeface="SCE-PS3 Rodin LATIN" panose="02000700000000000000" pitchFamily="2" charset="0"/>
              </a:rPr>
              <a:t>(Rescue robots, UAVs, biomedical, autonomous driving)</a:t>
            </a:r>
          </a:p>
          <a:p>
            <a:pPr marL="0" indent="0">
              <a:buNone/>
            </a:pPr>
            <a:endParaRPr lang="en-US" dirty="0">
              <a:latin typeface="SCE-PS3 Rodin LATIN" panose="020007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SCE-PS3 Rodin LATIN" panose="02000700000000000000" pitchFamily="2" charset="0"/>
              </a:rPr>
              <a:t>Value: context-aware, adaptive, resilient, robust, dynamic, and non-system specific (agnostic)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33</a:t>
            </a:fld>
            <a:endParaRPr lang="en-US">
              <a:latin typeface="Helvetica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9C8B6FE-929F-32A0-F231-8E8EA1C1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 Lab | Sensor Fusion | October 2022 </a:t>
            </a:r>
          </a:p>
        </p:txBody>
      </p:sp>
    </p:spTree>
    <p:extLst>
      <p:ext uri="{BB962C8B-B14F-4D97-AF65-F5344CB8AC3E}">
        <p14:creationId xmlns:p14="http://schemas.microsoft.com/office/powerpoint/2010/main" val="152014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Future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772955" cy="4530725"/>
          </a:xfrm>
        </p:spPr>
        <p:txBody>
          <a:bodyPr>
            <a:normAutofit/>
          </a:bodyPr>
          <a:lstStyle/>
          <a:p>
            <a:r>
              <a:rPr lang="en-US" dirty="0">
                <a:latin typeface="SCE-PS3 Rodin LATIN" panose="02000700000000000000" pitchFamily="2" charset="0"/>
              </a:rPr>
              <a:t>Adaptive SLAM</a:t>
            </a:r>
            <a:r>
              <a:rPr lang="en-US" sz="2800" dirty="0">
                <a:latin typeface="SCE-PS3 Rodin LATIN" panose="02000700000000000000" pitchFamily="2" charset="0"/>
              </a:rPr>
              <a:t> </a:t>
            </a:r>
            <a:r>
              <a:rPr lang="en-US" sz="1200" dirty="0">
                <a:latin typeface="SCE-PS3 Rodin LATIN" panose="02000700000000000000" pitchFamily="2" charset="0"/>
              </a:rPr>
              <a:t>(https://www.mdpi.com/1424-8220/20/7/2068/pdf)</a:t>
            </a:r>
            <a:endParaRPr lang="en-US" dirty="0">
              <a:latin typeface="SCE-PS3 Rodin LATIN" panose="02000700000000000000" pitchFamily="2" charset="0"/>
            </a:endParaRP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Fuse/Switch L-SLAM, vSLAM, VIO-SLAM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Multi-Agent Systems? </a:t>
            </a:r>
            <a:r>
              <a:rPr lang="en-US" sz="1200" dirty="0">
                <a:latin typeface="SCE-PS3 Rodin LATIN" panose="02000700000000000000" pitchFamily="2" charset="0"/>
              </a:rPr>
              <a:t>(https://www.frontiersin.org/articles/10.3389/frobt.2021.618268/full)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Robot-to-Robot, static environment sensor (fixed cameras)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Edge Computing? </a:t>
            </a:r>
            <a:r>
              <a:rPr lang="en-US" sz="1100" dirty="0">
                <a:latin typeface="SCE-PS3 Rodin LATIN" panose="02000700000000000000" pitchFamily="2" charset="0"/>
              </a:rPr>
              <a:t>(https://arxiv.org/abs/2112.13222)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Offload Sensor Fusion (or SLAM) tasks to external system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Toggle Actuators?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Turn on flashlight to normalize visual information (YOLO)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System Health Monitoring?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Utilizes other sensors to detect errors (calibration)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34</a:t>
            </a:fld>
            <a:endParaRPr lang="en-US">
              <a:latin typeface="Helvetica" pitchFamily="50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avatarin | Sensor Fusion | July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35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avatarin | Sensor Fusion | July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  <p:sp>
        <p:nvSpPr>
          <p:cNvPr id="14" name="Title 5">
            <a:extLst>
              <a:ext uri="{FF2B5EF4-FFF2-40B4-BE49-F238E27FC236}">
                <a16:creationId xmlns:a16="http://schemas.microsoft.com/office/drawing/2014/main" id="{B53F8810-CBA5-3C8E-6D44-65FB25D70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064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CE-PS3 Rodin LATIN" panose="02000700000000000000" pitchFamily="2" charset="0"/>
              </a:rPr>
              <a:t>Benchmarking</a:t>
            </a:r>
          </a:p>
        </p:txBody>
      </p:sp>
      <p:graphicFrame>
        <p:nvGraphicFramePr>
          <p:cNvPr id="8" name="Table 13">
            <a:extLst>
              <a:ext uri="{FF2B5EF4-FFF2-40B4-BE49-F238E27FC236}">
                <a16:creationId xmlns:a16="http://schemas.microsoft.com/office/drawing/2014/main" id="{51CAAE80-375D-DB45-0AEE-C921267A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028061"/>
              </p:ext>
            </p:extLst>
          </p:nvPr>
        </p:nvGraphicFramePr>
        <p:xfrm>
          <a:off x="632314" y="1190682"/>
          <a:ext cx="9784080" cy="450346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0840719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3109893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610133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90497778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484398624"/>
                    </a:ext>
                  </a:extLst>
                </a:gridCol>
              </a:tblGrid>
              <a:tr h="4942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CE-PS3 Rodin LATIN" panose="02000700000000000000" pitchFamily="2" charset="0"/>
                        </a:rPr>
                        <a:t>Sensors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05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CE-PS3 Rodin LATIN" panose="02000700000000000000" pitchFamily="2" charset="0"/>
                        </a:rPr>
                        <a:t>Exec Time</a:t>
                      </a:r>
                      <a:endParaRPr lang="en-US" sz="2400" baseline="-25000" dirty="0">
                        <a:latin typeface="SCE-PS3 Rodin LATIN" panose="02000700000000000000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05B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SCE-PS3 Rodin LATIN" panose="02000700000000000000" pitchFamily="2" charset="0"/>
                        </a:rPr>
                        <a:t>Temp</a:t>
                      </a:r>
                      <a:r>
                        <a:rPr lang="en-US" sz="2400" baseline="-25000" dirty="0">
                          <a:latin typeface="SCE-PS3 Rodin LATIN" panose="02000700000000000000" pitchFamily="2" charset="0"/>
                        </a:rPr>
                        <a:t>Sys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05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CE-PS3 Rodin LATIN" panose="02000700000000000000" pitchFamily="2" charset="0"/>
                        </a:rPr>
                        <a:t>Task Acc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05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CE-PS3 Rodin LATIN" panose="02000700000000000000" pitchFamily="2" charset="0"/>
                        </a:rPr>
                        <a:t>SF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105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629575"/>
                  </a:ext>
                </a:extLst>
              </a:tr>
              <a:tr h="50114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SCE-PS3 Rodin LATIN" panose="02000700000000000000" pitchFamily="2" charset="0"/>
                        </a:rPr>
                        <a:t>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20ms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+2 K/min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40%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CNN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06520"/>
                  </a:ext>
                </a:extLst>
              </a:tr>
              <a:tr h="50114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SCE-PS3 Rodin LATIN" panose="02000700000000000000" pitchFamily="2" charset="0"/>
                        </a:rPr>
                        <a:t>B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10ms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+1 K/min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30%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EKF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9990669"/>
                  </a:ext>
                </a:extLst>
              </a:tr>
              <a:tr h="50114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SCE-PS3 Rodin LATIN" panose="02000700000000000000" pitchFamily="2" charset="0"/>
                        </a:rPr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96806"/>
                  </a:ext>
                </a:extLst>
              </a:tr>
              <a:tr h="50114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SCE-PS3 Rodin LATIN" panose="02000700000000000000" pitchFamily="2" charset="0"/>
                        </a:rPr>
                        <a:t>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-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13117722"/>
                  </a:ext>
                </a:extLst>
              </a:tr>
              <a:tr h="50114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SCE-PS3 Rodin LATIN" panose="02000700000000000000" pitchFamily="2" charset="0"/>
                        </a:rPr>
                        <a:t>A+B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28ms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+2.5 k/min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65%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CNN + EFK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22306"/>
                  </a:ext>
                </a:extLst>
              </a:tr>
              <a:tr h="50114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SCE-PS3 Rodin LATIN" panose="02000700000000000000" pitchFamily="2" charset="0"/>
                        </a:rPr>
                        <a:t>…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.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SCE-PS3 Rodin LATIN" panose="02000700000000000000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10423814"/>
                  </a:ext>
                </a:extLst>
              </a:tr>
              <a:tr h="50114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SCE-PS3 Rodin LATIN" panose="02000700000000000000" pitchFamily="2" charset="0"/>
                        </a:rPr>
                        <a:t>B+C+D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50ms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+10 K/min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99%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CNN + AFUKF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1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98685"/>
                  </a:ext>
                </a:extLst>
              </a:tr>
              <a:tr h="50114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SCE-PS3 Rodin LATIN" panose="02000700000000000000" pitchFamily="2" charset="0"/>
                        </a:rPr>
                        <a:t>A+B+D+C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60ms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+12 K/min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99%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CE-PS3 Rodin LATIN" panose="02000700000000000000" pitchFamily="2" charset="0"/>
                        </a:rPr>
                        <a:t>CNN + UKF + GP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86023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69E7A8B-6DC6-8E50-0676-5EC41FEF0911}"/>
              </a:ext>
            </a:extLst>
          </p:cNvPr>
          <p:cNvSpPr txBox="1"/>
          <p:nvPr/>
        </p:nvSpPr>
        <p:spPr>
          <a:xfrm>
            <a:off x="7947515" y="365124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CE-PS3 Rodin LATIN" panose="02000700000000000000" pitchFamily="2" charset="0"/>
              </a:rPr>
              <a:t>NB: Dummy values</a:t>
            </a:r>
          </a:p>
        </p:txBody>
      </p:sp>
    </p:spTree>
    <p:extLst>
      <p:ext uri="{BB962C8B-B14F-4D97-AF65-F5344CB8AC3E}">
        <p14:creationId xmlns:p14="http://schemas.microsoft.com/office/powerpoint/2010/main" val="3836834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Use Case: International Space Station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639" y="1105783"/>
            <a:ext cx="1080746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SCE-PS3 Rodin LATIN" panose="02000700000000000000" pitchFamily="2" charset="0"/>
              </a:rPr>
              <a:t>ISS cost per day: $7.5M [1]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Price per astronaut daily operation (average): $115,000 [2]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~</a:t>
            </a:r>
            <a:r>
              <a:rPr lang="en-US" b="1" dirty="0">
                <a:latin typeface="SCE-PS3 Rodin LATIN" panose="02000700000000000000" pitchFamily="2" charset="0"/>
              </a:rPr>
              <a:t>10% </a:t>
            </a:r>
            <a:r>
              <a:rPr lang="en-US" dirty="0">
                <a:latin typeface="SCE-PS3 Rodin LATIN" panose="02000700000000000000" pitchFamily="2" charset="0"/>
              </a:rPr>
              <a:t>of an astronaut’s </a:t>
            </a:r>
            <a:r>
              <a:rPr lang="en-US" b="1" dirty="0">
                <a:latin typeface="SCE-PS3 Rodin LATIN" panose="02000700000000000000" pitchFamily="2" charset="0"/>
              </a:rPr>
              <a:t>time</a:t>
            </a:r>
            <a:r>
              <a:rPr lang="en-US" dirty="0">
                <a:latin typeface="SCE-PS3 Rodin LATIN" panose="02000700000000000000" pitchFamily="2" charset="0"/>
              </a:rPr>
              <a:t> is taking pictures [3]</a:t>
            </a:r>
          </a:p>
          <a:p>
            <a:pPr lvl="2"/>
            <a:r>
              <a:rPr lang="en-US" dirty="0">
                <a:latin typeface="SCE-PS3 Rodin LATIN" panose="02000700000000000000" pitchFamily="2" charset="0"/>
              </a:rPr>
              <a:t>~$11,500/day /astronaut (~1,300,000</a:t>
            </a:r>
            <a:r>
              <a:rPr lang="ja-JP" altLang="en-US" b="0" i="0" dirty="0">
                <a:solidFill>
                  <a:srgbClr val="202122"/>
                </a:solidFill>
                <a:effectLst/>
                <a:latin typeface="SCE-PS3 Rodin LATIN" panose="02000700000000000000" pitchFamily="2" charset="0"/>
              </a:rPr>
              <a:t>円</a:t>
            </a:r>
            <a:r>
              <a:rPr lang="en-US" altLang="ja-JP" dirty="0">
                <a:solidFill>
                  <a:srgbClr val="202122"/>
                </a:solidFill>
                <a:latin typeface="SCE-PS3 Rodin LATIN" panose="02000700000000000000" pitchFamily="2" charset="0"/>
              </a:rPr>
              <a:t>)</a:t>
            </a:r>
            <a:endParaRPr lang="en-US" dirty="0">
              <a:latin typeface="SCE-PS3 Rodin LATIN" panose="02000700000000000000" pitchFamily="2" charset="0"/>
            </a:endParaRPr>
          </a:p>
          <a:p>
            <a:r>
              <a:rPr lang="en-US" dirty="0">
                <a:latin typeface="SCE-PS3 Rodin LATIN" panose="02000700000000000000" pitchFamily="2" charset="0"/>
              </a:rPr>
              <a:t>Personal Satellite Assistants (PSA; Astrobee, INT-Ball) meant to assist astronaut (documentation) tasks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Can also have gripper/manipulator to grab objects 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Astronauts can spend more time on critical research</a:t>
            </a:r>
          </a:p>
          <a:p>
            <a:endParaRPr lang="en-US" dirty="0">
              <a:latin typeface="SCE-PS3 Rodin LATIN" panose="020007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SCE-PS3 Rodin LATIN" panose="02000700000000000000" pitchFamily="2" charset="0"/>
              </a:rPr>
              <a:t>but…PSAs do not perform very well overall…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36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June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9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3E905-2E8F-490C-9274-81B1BBC5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37</a:t>
            </a:fld>
            <a:endParaRPr lang="en-US">
              <a:latin typeface="SCE-PS3 Rodin LATIN" panose="02000700000000000000" pitchFamily="2" charset="0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C765ACF-46B9-461D-BD9D-60CFF934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January 2022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78DCF-01C1-46B2-9E89-A708AF50C8DF}"/>
              </a:ext>
            </a:extLst>
          </p:cNvPr>
          <p:cNvSpPr txBox="1"/>
          <p:nvPr/>
        </p:nvSpPr>
        <p:spPr>
          <a:xfrm>
            <a:off x="3672099" y="261480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CE-PS3 Rodin LATIN" panose="02000700000000000000" pitchFamily="2" charset="0"/>
              </a:rPr>
              <a:t>JAXA Timeline for INT-Ball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243A13B-946A-46FC-81AF-C8719A070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F12539-030A-4F45-8AE5-2CC2C7D29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72" y="892618"/>
            <a:ext cx="7666056" cy="48612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5658A8-E923-425B-ACA8-185DA312BCB2}"/>
              </a:ext>
            </a:extLst>
          </p:cNvPr>
          <p:cNvSpPr txBox="1"/>
          <p:nvPr/>
        </p:nvSpPr>
        <p:spPr>
          <a:xfrm>
            <a:off x="5183396" y="5677071"/>
            <a:ext cx="182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CE-PS3 Rodin LATIN" panose="02000700000000000000" pitchFamily="2" charset="0"/>
              </a:rPr>
              <a:t>Source: JAXA [12]</a:t>
            </a:r>
          </a:p>
        </p:txBody>
      </p:sp>
    </p:spTree>
    <p:extLst>
      <p:ext uri="{BB962C8B-B14F-4D97-AF65-F5344CB8AC3E}">
        <p14:creationId xmlns:p14="http://schemas.microsoft.com/office/powerpoint/2010/main" val="2757921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Hardware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8206"/>
            <a:ext cx="96774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SCE-PS3 Rodin LATIN" panose="02000700000000000000" pitchFamily="2" charset="0"/>
              </a:rPr>
              <a:t>Limited computation power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External computing? (JAXA/NASA did not try!)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Time-driven, event-driven sampling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Sensors have asynchronous update rates -&gt; </a:t>
            </a:r>
            <a:r>
              <a:rPr lang="en-US" sz="1600" b="1" dirty="0">
                <a:latin typeface="SCE-PS3 Rodin LATIN" panose="02000700000000000000" pitchFamily="2" charset="0"/>
              </a:rPr>
              <a:t>need adaptive sensor fusion</a:t>
            </a:r>
          </a:p>
          <a:p>
            <a:r>
              <a:rPr lang="en-US" sz="2000" dirty="0">
                <a:latin typeface="SCE-PS3 Rodin LATIN" panose="02000700000000000000" pitchFamily="2" charset="0"/>
              </a:rPr>
              <a:t>Heat generation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No convection on ISS (heat stays in one place)</a:t>
            </a:r>
          </a:p>
          <a:p>
            <a:r>
              <a:rPr lang="en-US" sz="2000" dirty="0">
                <a:latin typeface="SCE-PS3 Rodin LATIN" panose="02000700000000000000" pitchFamily="2" charset="0"/>
              </a:rPr>
              <a:t>Limited propulsion/thrust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All agents use small “blower” fans</a:t>
            </a:r>
          </a:p>
          <a:p>
            <a:r>
              <a:rPr lang="en-US" sz="2000" dirty="0">
                <a:latin typeface="SCE-PS3 Rodin LATIN" panose="02000700000000000000" pitchFamily="2" charset="0"/>
              </a:rPr>
              <a:t>Sensor latency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NASA: IMU latency is reportedly bad, IMU bias vs ground truth</a:t>
            </a:r>
          </a:p>
          <a:p>
            <a:endParaRPr lang="en-US" sz="2000" dirty="0">
              <a:latin typeface="SCE-PS3 Rodin LATIN" panose="02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38</a:t>
            </a:fld>
            <a:endParaRPr lang="en-US">
              <a:latin typeface="Helvetica" pitchFamily="50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June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79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INT-Ball Sensors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39</a:t>
            </a:fld>
            <a:endParaRPr lang="en-US">
              <a:latin typeface="Helvetica" pitchFamily="50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January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FF6826-8AA9-4EEC-B1B4-4D0E59051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4087" y="1566795"/>
            <a:ext cx="6063825" cy="47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7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Problem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540" y="1105782"/>
            <a:ext cx="10807460" cy="5250567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ja-JP" altLang="en-US" b="1" dirty="0">
                <a:latin typeface="SCE-PS3 Rodin LATIN" panose="02000700000000000000" pitchFamily="2" charset="0"/>
              </a:rPr>
              <a:t>効率的</a:t>
            </a:r>
            <a:r>
              <a:rPr lang="ja-JP" altLang="en-US" dirty="0">
                <a:latin typeface="SCE-PS3 Rodin LATIN" panose="02000700000000000000" pitchFamily="2" charset="0"/>
              </a:rPr>
              <a:t>なタスク完了のための移動ロボットプラットフォームにおける</a:t>
            </a:r>
            <a:r>
              <a:rPr lang="ja-JP" altLang="en-US" b="1" dirty="0">
                <a:latin typeface="SCE-PS3 Rodin LATIN" panose="02000700000000000000" pitchFamily="2" charset="0"/>
              </a:rPr>
              <a:t>センサーフュージョン</a:t>
            </a:r>
            <a:r>
              <a:rPr lang="ja-JP" altLang="en-US" dirty="0">
                <a:latin typeface="SCE-PS3 Rodin LATIN" panose="02000700000000000000" pitchFamily="2" charset="0"/>
              </a:rPr>
              <a:t>の探求。</a:t>
            </a:r>
            <a:endParaRPr lang="en-US" altLang="ja-JP" dirty="0">
              <a:latin typeface="SCE-PS3 Rodin LATIN" panose="02000700000000000000" pitchFamily="2" charset="0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ja-JP" altLang="en-US" b="1" dirty="0">
                <a:latin typeface="SCE-PS3 Rodin LATIN" panose="02000700000000000000" pitchFamily="2" charset="0"/>
              </a:rPr>
              <a:t>従来</a:t>
            </a:r>
            <a:r>
              <a:rPr lang="ja-JP" altLang="en-US" dirty="0">
                <a:latin typeface="SCE-PS3 Rodin LATIN" panose="02000700000000000000" pitchFamily="2" charset="0"/>
              </a:rPr>
              <a:t>の手法では、利用可能なセンサーを十分に活用しないか、</a:t>
            </a:r>
            <a:r>
              <a:rPr lang="ja-JP" altLang="en-US" b="1" dirty="0">
                <a:latin typeface="SCE-PS3 Rodin LATIN" panose="02000700000000000000" pitchFamily="2" charset="0"/>
              </a:rPr>
              <a:t>すべてのセンサーを常にアクティブな状態に保ち</a:t>
            </a:r>
            <a:r>
              <a:rPr lang="ja-JP" altLang="en-US" dirty="0">
                <a:latin typeface="SCE-PS3 Rodin LATIN" panose="02000700000000000000" pitchFamily="2" charset="0"/>
              </a:rPr>
              <a:t>、</a:t>
            </a:r>
            <a:r>
              <a:rPr lang="ja-JP" altLang="en-US" b="1" dirty="0">
                <a:latin typeface="SCE-PS3 Rodin LATIN" panose="02000700000000000000" pitchFamily="2" charset="0"/>
              </a:rPr>
              <a:t>非効率的</a:t>
            </a:r>
            <a:r>
              <a:rPr lang="ja-JP" altLang="en-US" dirty="0">
                <a:latin typeface="SCE-PS3 Rodin LATIN" panose="02000700000000000000" pitchFamily="2" charset="0"/>
              </a:rPr>
              <a:t>なエネルギー消費につながる。</a:t>
            </a:r>
            <a:endParaRPr lang="en-US" altLang="ja-JP" dirty="0">
              <a:latin typeface="SCE-PS3 Rodin LATIN" panose="02000700000000000000" pitchFamily="2" charset="0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ja-JP" altLang="en-US" b="1" dirty="0">
                <a:latin typeface="SCE-PS3 Rodin LATIN" panose="02000700000000000000" pitchFamily="2" charset="0"/>
              </a:rPr>
              <a:t>適応的</a:t>
            </a:r>
            <a:r>
              <a:rPr lang="ja-JP" altLang="en-US" dirty="0">
                <a:latin typeface="SCE-PS3 Rodin LATIN" panose="02000700000000000000" pitchFamily="2" charset="0"/>
              </a:rPr>
              <a:t>センサー・フュージョン、パス・プランニングのようなタスクに特化した要求に対して、位置、</a:t>
            </a:r>
            <a:r>
              <a:rPr lang="ja-JP" altLang="en-US" b="1" dirty="0">
                <a:latin typeface="SCE-PS3 Rodin LATIN" panose="02000700000000000000" pitchFamily="2" charset="0"/>
              </a:rPr>
              <a:t>方向認識</a:t>
            </a:r>
            <a:r>
              <a:rPr lang="ja-JP" altLang="en-US" dirty="0">
                <a:latin typeface="SCE-PS3 Rodin LATIN" panose="02000700000000000000" pitchFamily="2" charset="0"/>
              </a:rPr>
              <a:t>を最適化する。</a:t>
            </a:r>
            <a:endParaRPr lang="en-US" altLang="ja-JP" dirty="0">
              <a:latin typeface="SCE-PS3 Rodin LATIN" panose="02000700000000000000" pitchFamily="2" charset="0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ja-JP" altLang="en-US" b="1" dirty="0">
                <a:latin typeface="SCE-PS3 Rodin LATIN" panose="02000700000000000000" pitchFamily="2" charset="0"/>
              </a:rPr>
              <a:t>目標</a:t>
            </a:r>
            <a:r>
              <a:rPr lang="ja-JP" altLang="en-US" dirty="0">
                <a:latin typeface="SCE-PS3 Rodin LATIN" panose="02000700000000000000" pitchFamily="2" charset="0"/>
              </a:rPr>
              <a:t>：ロボットの現在のタスクと</a:t>
            </a:r>
            <a:r>
              <a:rPr lang="ja-JP" altLang="en-US" b="1" dirty="0">
                <a:latin typeface="SCE-PS3 Rodin LATIN" panose="02000700000000000000" pitchFamily="2" charset="0"/>
              </a:rPr>
              <a:t>環境条件</a:t>
            </a:r>
            <a:r>
              <a:rPr lang="ja-JP" altLang="en-US" dirty="0">
                <a:latin typeface="SCE-PS3 Rodin LATIN" panose="02000700000000000000" pitchFamily="2" charset="0"/>
              </a:rPr>
              <a:t>に基づいてセンサの</a:t>
            </a:r>
            <a:r>
              <a:rPr lang="ja-JP" altLang="en-US" b="1" dirty="0">
                <a:latin typeface="SCE-PS3 Rodin LATIN" panose="02000700000000000000" pitchFamily="2" charset="0"/>
              </a:rPr>
              <a:t>起動</a:t>
            </a:r>
            <a:r>
              <a:rPr lang="ja-JP" altLang="en-US" dirty="0">
                <a:latin typeface="SCE-PS3 Rodin LATIN" panose="02000700000000000000" pitchFamily="2" charset="0"/>
              </a:rPr>
              <a:t>を動的に切り替える、エージェントベースの</a:t>
            </a:r>
            <a:r>
              <a:rPr lang="ja-JP" altLang="en-US" b="1" dirty="0">
                <a:latin typeface="SCE-PS3 Rodin LATIN" panose="02000700000000000000" pitchFamily="2" charset="0"/>
              </a:rPr>
              <a:t>コンテキスト認識</a:t>
            </a:r>
            <a:r>
              <a:rPr lang="ja-JP" altLang="en-US" dirty="0">
                <a:latin typeface="SCE-PS3 Rodin LATIN" panose="02000700000000000000" pitchFamily="2" charset="0"/>
              </a:rPr>
              <a:t>システムを開発する。</a:t>
            </a:r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4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E103B-847E-4528-2E83-2B191597F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3309015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Research 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945484" cy="453072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SCE-PS3 Rodin LATIN" panose="02000700000000000000" pitchFamily="2" charset="0"/>
              </a:rPr>
              <a:t>International Space Station PSAs</a:t>
            </a:r>
          </a:p>
          <a:p>
            <a:pPr lvl="1"/>
            <a:r>
              <a:rPr lang="en-US" sz="1900" dirty="0">
                <a:latin typeface="SCE-PS3 Rodin LATIN" panose="02000700000000000000" pitchFamily="2" charset="0"/>
              </a:rPr>
              <a:t>Astrobee &amp; INT-Ball2 -&gt; Astrobee, INT-Ball3, avatarin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“Adaptive Sensor Fusion” (</a:t>
            </a:r>
            <a:r>
              <a:rPr lang="ja-JP" altLang="en-US" sz="2400" b="1" dirty="0">
                <a:latin typeface="SCE-PS3 Rodin LATIN" panose="02000700000000000000" pitchFamily="2" charset="0"/>
              </a:rPr>
              <a:t>センサーフュージョン</a:t>
            </a:r>
            <a:r>
              <a:rPr lang="en-US" altLang="ja-JP" dirty="0">
                <a:latin typeface="SCE-PS3 Rodin LATIN" panose="02000700000000000000" pitchFamily="2" charset="0"/>
              </a:rPr>
              <a:t>)</a:t>
            </a:r>
            <a:endParaRPr lang="en-US" dirty="0">
              <a:latin typeface="SCE-PS3 Rodin LATIN" panose="02000700000000000000" pitchFamily="2" charset="0"/>
            </a:endParaRPr>
          </a:p>
          <a:p>
            <a:pPr lvl="1"/>
            <a:r>
              <a:rPr lang="en-US" sz="1900" b="1" dirty="0">
                <a:latin typeface="SCE-PS3 Rodin LATIN" panose="02000700000000000000" pitchFamily="2" charset="0"/>
              </a:rPr>
              <a:t>Main Focus: “Develop adaptive sensor fusion algorithm for sensor switching meeting utilization and real-time deadlines with high accuracy.” AFUKF [], S-GCI fusion algorithm [18]</a:t>
            </a:r>
          </a:p>
          <a:p>
            <a:pPr lvl="1"/>
            <a:r>
              <a:rPr lang="en-US" sz="1900" b="1" dirty="0">
                <a:latin typeface="SCE-PS3 Rodin LATIN" panose="02000700000000000000" pitchFamily="2" charset="0"/>
              </a:rPr>
              <a:t>Sub: Information filter for decision planning (Kalman Filter - </a:t>
            </a:r>
            <a:r>
              <a:rPr lang="ja-JP" altLang="en-US" sz="1900" b="1" i="0" dirty="0">
                <a:solidFill>
                  <a:srgbClr val="000000"/>
                </a:solidFill>
                <a:effectLst/>
                <a:latin typeface="SCE-PS3 Rodin LATIN" panose="02000700000000000000" pitchFamily="2" charset="0"/>
              </a:rPr>
              <a:t>カルマンフィルター</a:t>
            </a:r>
            <a:r>
              <a:rPr lang="en-US" sz="1900" b="1" dirty="0">
                <a:latin typeface="SCE-PS3 Rodin LATIN" panose="02000700000000000000" pitchFamily="2" charset="0"/>
              </a:rPr>
              <a:t>)</a:t>
            </a:r>
          </a:p>
          <a:p>
            <a:pPr lvl="2"/>
            <a:r>
              <a:rPr lang="en-US" sz="1900" b="1" dirty="0">
                <a:latin typeface="SCE-PS3 Rodin LATIN" panose="02000700000000000000" pitchFamily="2" charset="0"/>
              </a:rPr>
              <a:t>Health (anomaly) w/ </a:t>
            </a:r>
            <a:r>
              <a:rPr lang="en-US" sz="1900" b="1" dirty="0" err="1">
                <a:latin typeface="SCE-PS3 Rodin LATIN" panose="02000700000000000000" pitchFamily="2" charset="0"/>
              </a:rPr>
              <a:t>multirate</a:t>
            </a:r>
            <a:r>
              <a:rPr lang="en-US" sz="1900" b="1" dirty="0">
                <a:latin typeface="SCE-PS3 Rodin LATIN" panose="02000700000000000000" pitchFamily="2" charset="0"/>
              </a:rPr>
              <a:t>-multisensory data fusion [9], </a:t>
            </a:r>
            <a:r>
              <a:rPr lang="en-US" sz="1900" dirty="0">
                <a:latin typeface="SCE-PS3 Rodin LATIN" panose="02000700000000000000" pitchFamily="2" charset="0"/>
              </a:rPr>
              <a:t>with </a:t>
            </a:r>
            <a:r>
              <a:rPr lang="en-US" sz="1900" strike="sngStrike" dirty="0">
                <a:latin typeface="SCE-PS3 Rodin LATIN" panose="02000700000000000000" pitchFamily="2" charset="0"/>
              </a:rPr>
              <a:t>deep learning [16]</a:t>
            </a:r>
          </a:p>
          <a:p>
            <a:pPr lvl="1"/>
            <a:r>
              <a:rPr lang="en-US" sz="1900" b="1" dirty="0">
                <a:latin typeface="SCE-PS3 Rodin LATIN" panose="02000700000000000000" pitchFamily="2" charset="0"/>
              </a:rPr>
              <a:t>Sub: Real-time Learning Systems</a:t>
            </a:r>
            <a:r>
              <a:rPr lang="en-US" sz="1900" dirty="0">
                <a:latin typeface="SCE-PS3 Rodin LATIN" panose="02000700000000000000" pitchFamily="2" charset="0"/>
              </a:rPr>
              <a:t> (</a:t>
            </a:r>
            <a:r>
              <a:rPr lang="en-US" sz="1900" b="1" dirty="0">
                <a:latin typeface="SCE-PS3 Rodin LATIN" panose="02000700000000000000" pitchFamily="2" charset="0"/>
              </a:rPr>
              <a:t>RL</a:t>
            </a:r>
            <a:r>
              <a:rPr lang="en-US" sz="1900" dirty="0">
                <a:latin typeface="SCE-PS3 Rodin LATIN" panose="02000700000000000000" pitchFamily="2" charset="0"/>
              </a:rPr>
              <a:t>, LDS, GA) (</a:t>
            </a:r>
            <a:r>
              <a:rPr lang="ja-JP" altLang="en-US" sz="1900" b="1" dirty="0">
                <a:latin typeface="SCE-PS3 Rodin LATIN" panose="02000700000000000000" pitchFamily="2" charset="0"/>
              </a:rPr>
              <a:t>強化学習</a:t>
            </a:r>
            <a:r>
              <a:rPr lang="en-US" altLang="ja-JP" sz="1900" dirty="0">
                <a:latin typeface="SCE-PS3 Rodin LATIN" panose="02000700000000000000" pitchFamily="2" charset="0"/>
              </a:rPr>
              <a:t>)</a:t>
            </a:r>
          </a:p>
          <a:p>
            <a:pPr lvl="2"/>
            <a:r>
              <a:rPr lang="en-US" sz="1900" b="1" dirty="0">
                <a:latin typeface="SCE-PS3 Rodin LATIN" panose="02000700000000000000" pitchFamily="2" charset="0"/>
              </a:rPr>
              <a:t>Safe Reinforcement Learning for Control Systems [14]</a:t>
            </a:r>
            <a:r>
              <a:rPr lang="en-US" sz="1900" dirty="0">
                <a:latin typeface="SCE-PS3 Rodin LATIN" panose="02000700000000000000" pitchFamily="2" charset="0"/>
              </a:rPr>
              <a:t>, RL for control of actuators DDPG [15]</a:t>
            </a:r>
          </a:p>
          <a:p>
            <a:pPr lvl="1"/>
            <a:r>
              <a:rPr lang="en-US" sz="1900" dirty="0">
                <a:latin typeface="SCE-PS3 Rodin LATIN" panose="02000700000000000000" pitchFamily="2" charset="0"/>
              </a:rPr>
              <a:t>Integrated path planning and control systems [17]</a:t>
            </a:r>
          </a:p>
          <a:p>
            <a:pPr lvl="2"/>
            <a:r>
              <a:rPr lang="en-US" sz="1900" dirty="0">
                <a:latin typeface="SCE-PS3 Rodin LATIN" panose="02000700000000000000" pitchFamily="2" charset="0"/>
              </a:rPr>
              <a:t>Non-Holonomic RRT &amp; MPC [8], NASA: Kinodynamic-RRT [10,11]</a:t>
            </a:r>
          </a:p>
          <a:p>
            <a:pPr lvl="1"/>
            <a:r>
              <a:rPr lang="en-US" sz="1900" dirty="0">
                <a:latin typeface="SCE-PS3 Rodin LATIN" panose="02000700000000000000" pitchFamily="2" charset="0"/>
              </a:rPr>
              <a:t>Integrated mapping (vSLAM) (Yairi-sensei; Minoda-san)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Simulation Environments (Verification &amp; Validation)</a:t>
            </a:r>
          </a:p>
          <a:p>
            <a:pPr lvl="1"/>
            <a:r>
              <a:rPr lang="en-US" sz="1900" b="1" dirty="0">
                <a:latin typeface="SCE-PS3 Rodin LATIN" panose="02000700000000000000" pitchFamily="2" charset="0"/>
              </a:rPr>
              <a:t>ISS with ROS (Astrobee)</a:t>
            </a:r>
          </a:p>
          <a:p>
            <a:pPr lvl="1"/>
            <a:r>
              <a:rPr lang="en-US" sz="1900" b="1" dirty="0">
                <a:latin typeface="SCE-PS3 Rodin LATIN" panose="02000700000000000000" pitchFamily="2" charset="0"/>
              </a:rPr>
              <a:t>ISS in Unity -&gt; Synthetic Data Generation and Algorithm Validation</a:t>
            </a:r>
          </a:p>
          <a:p>
            <a:pPr lvl="1"/>
            <a:r>
              <a:rPr lang="en-US" sz="1900" b="1" dirty="0">
                <a:latin typeface="SCE-PS3 Rodin LATIN" panose="02000700000000000000" pitchFamily="2" charset="0"/>
              </a:rPr>
              <a:t>Testing: Guest Science Access on ISS (Astrobee), JAXA SP-ROS (https://github.com/jaxa/roscfe)</a:t>
            </a:r>
          </a:p>
          <a:p>
            <a:pPr lvl="1"/>
            <a:r>
              <a:rPr lang="en-US" sz="1900" b="1" dirty="0">
                <a:latin typeface="SCE-PS3 Rodin LATIN" panose="02000700000000000000" pitchFamily="2" charset="0"/>
              </a:rPr>
              <a:t>Extend to avatarin, INT-Ball3, Astrobee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40</a:t>
            </a:fld>
            <a:endParaRPr lang="en-US">
              <a:latin typeface="Helvetica" pitchFamily="50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January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85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Robotic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8206"/>
            <a:ext cx="96774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SCE-PS3 Rodin LATIN" panose="02000700000000000000" pitchFamily="2" charset="0"/>
              </a:rPr>
              <a:t>PSAs have many sensors, but not all sensors are used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JAXA/NASA both said we can access the sensor since they’re published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Time-driven, event-driven sampling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Sensors have asynchronous update rates -&gt; </a:t>
            </a:r>
            <a:r>
              <a:rPr lang="en-US" sz="1600" b="1" dirty="0">
                <a:latin typeface="SCE-PS3 Rodin LATIN" panose="02000700000000000000" pitchFamily="2" charset="0"/>
              </a:rPr>
              <a:t>need adaptive sensor fusion</a:t>
            </a:r>
          </a:p>
          <a:p>
            <a:r>
              <a:rPr lang="en-US" sz="2000" dirty="0">
                <a:latin typeface="SCE-PS3 Rodin LATIN" panose="02000700000000000000" pitchFamily="2" charset="0"/>
              </a:rPr>
              <a:t>Simultaneous Mapping and Localization (SLAM)</a:t>
            </a:r>
          </a:p>
          <a:p>
            <a:pPr lvl="1"/>
            <a:r>
              <a:rPr lang="en-US" sz="1600" b="1" dirty="0">
                <a:latin typeface="SCE-PS3 Rodin LATIN" panose="02000700000000000000" pitchFamily="2" charset="0"/>
              </a:rPr>
              <a:t>Avoid Markers </a:t>
            </a:r>
            <a:r>
              <a:rPr lang="en-US" sz="1600" dirty="0">
                <a:latin typeface="SCE-PS3 Rodin LATIN" panose="02000700000000000000" pitchFamily="2" charset="0"/>
              </a:rPr>
              <a:t>(QR code)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Map updating method (online vs offline); update rate (e.g., NASA ~6months)</a:t>
            </a:r>
          </a:p>
          <a:p>
            <a:r>
              <a:rPr lang="en-US" sz="2000" dirty="0">
                <a:latin typeface="SCE-PS3 Rodin LATIN" panose="02000700000000000000" pitchFamily="2" charset="0"/>
              </a:rPr>
              <a:t>Control Systems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JAXA: simple PID, NASA: MPC (WIP)</a:t>
            </a:r>
          </a:p>
          <a:p>
            <a:r>
              <a:rPr lang="en-US" sz="2000" dirty="0">
                <a:latin typeface="SCE-PS3 Rodin LATIN" panose="02000700000000000000" pitchFamily="2" charset="0"/>
              </a:rPr>
              <a:t>Path Planning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Based on sensor fusion and SLAM; (NASA: </a:t>
            </a:r>
            <a:r>
              <a:rPr lang="en-US" sz="1600" dirty="0" err="1">
                <a:latin typeface="SCE-PS3 Rodin LATIN" panose="02000700000000000000" pitchFamily="2" charset="0"/>
              </a:rPr>
              <a:t>GuSTO</a:t>
            </a:r>
            <a:r>
              <a:rPr lang="en-US" sz="1600" dirty="0">
                <a:latin typeface="SCE-PS3 Rodin LATIN" panose="02000700000000000000" pitchFamily="2" charset="0"/>
              </a:rPr>
              <a:t> [6])</a:t>
            </a:r>
          </a:p>
          <a:p>
            <a:r>
              <a:rPr lang="en-US" sz="2000" dirty="0">
                <a:latin typeface="SCE-PS3 Rodin LATIN" panose="02000700000000000000" pitchFamily="2" charset="0"/>
              </a:rPr>
              <a:t>Motion/Trajectory Planning 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NASA: LQR-RRT* [7]</a:t>
            </a:r>
          </a:p>
          <a:p>
            <a:r>
              <a:rPr lang="en-US" sz="2000" dirty="0">
                <a:latin typeface="SCE-PS3 Rodin LATIN" panose="02000700000000000000" pitchFamily="2" charset="0"/>
              </a:rPr>
              <a:t>Autonomy</a:t>
            </a:r>
          </a:p>
          <a:p>
            <a:pPr lvl="1"/>
            <a:r>
              <a:rPr lang="en-US" sz="1600" dirty="0">
                <a:latin typeface="SCE-PS3 Rodin LATIN" panose="02000700000000000000" pitchFamily="2" charset="0"/>
              </a:rPr>
              <a:t>Obstacle (person) avoidance, decision planning, task completion accuracy, anomaly</a:t>
            </a:r>
          </a:p>
          <a:p>
            <a:endParaRPr lang="en-US" sz="2000" dirty="0">
              <a:latin typeface="SCE-PS3 Rodin LATIN" panose="02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41</a:t>
            </a:fld>
            <a:endParaRPr lang="en-US">
              <a:latin typeface="Helvetica" pitchFamily="50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January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34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Simulation Environments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945484" cy="4530725"/>
          </a:xfrm>
        </p:spPr>
        <p:txBody>
          <a:bodyPr>
            <a:normAutofit/>
          </a:bodyPr>
          <a:lstStyle/>
          <a:p>
            <a:r>
              <a:rPr lang="en-US" dirty="0">
                <a:latin typeface="SCE-PS3 Rodin LATIN" panose="02000700000000000000" pitchFamily="2" charset="0"/>
              </a:rPr>
              <a:t>Simulation Environments (Verification &amp; Validation)</a:t>
            </a:r>
          </a:p>
          <a:p>
            <a:pPr lvl="1"/>
            <a:r>
              <a:rPr lang="en-US" sz="1900" b="1" dirty="0">
                <a:latin typeface="SCE-PS3 Rodin LATIN" panose="02000700000000000000" pitchFamily="2" charset="0"/>
              </a:rPr>
              <a:t>ISS with ROS (Astrobee)</a:t>
            </a:r>
          </a:p>
          <a:p>
            <a:pPr lvl="1"/>
            <a:r>
              <a:rPr lang="en-US" sz="1900" b="1" dirty="0">
                <a:latin typeface="SCE-PS3 Rodin LATIN" panose="02000700000000000000" pitchFamily="2" charset="0"/>
              </a:rPr>
              <a:t>Testing: Guest Science Access on ISS (Astrobee), JAXA SP-ROS [14] (</a:t>
            </a:r>
            <a:r>
              <a:rPr lang="en-US" sz="1900" b="1" dirty="0">
                <a:latin typeface="SCE-PS3 Rodin LATIN" panose="02000700000000000000" pitchFamily="2" charset="0"/>
                <a:hlinkClick r:id="rId2"/>
              </a:rPr>
              <a:t>https://github.com/jaxa/roscfe</a:t>
            </a:r>
            <a:r>
              <a:rPr lang="en-US" sz="1900" b="1" dirty="0">
                <a:latin typeface="SCE-PS3 Rodin LATIN" panose="02000700000000000000" pitchFamily="2" charset="0"/>
              </a:rPr>
              <a:t>)</a:t>
            </a:r>
          </a:p>
          <a:p>
            <a:pPr lvl="1"/>
            <a:r>
              <a:rPr lang="en-US" sz="1900" b="1" dirty="0">
                <a:latin typeface="SCE-PS3 Rodin LATIN" panose="02000700000000000000" pitchFamily="2" charset="0"/>
              </a:rPr>
              <a:t>ISS in Unity -&gt; Synthetic Data Generation and Algorithm Validation [23]</a:t>
            </a:r>
          </a:p>
          <a:p>
            <a:pPr lvl="1"/>
            <a:endParaRPr lang="en-US" sz="1900" b="1" dirty="0">
              <a:latin typeface="SCE-PS3 Rodin LATIN" panose="02000700000000000000" pitchFamily="2" charset="0"/>
            </a:endParaRPr>
          </a:p>
          <a:p>
            <a:r>
              <a:rPr lang="en-US" sz="2300" b="1" dirty="0">
                <a:latin typeface="SCE-PS3 Rodin LATIN" panose="02000700000000000000" pitchFamily="2" charset="0"/>
              </a:rPr>
              <a:t>Extend to avatarin, INT-Ball3, Astrobee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42</a:t>
            </a:fld>
            <a:endParaRPr lang="en-US">
              <a:latin typeface="Helvetica" pitchFamily="50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January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8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Unscented Kalman Filter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43</a:t>
            </a:fld>
            <a:endParaRPr lang="en-US">
              <a:latin typeface="Helvetica" pitchFamily="50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January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D431586-3EF4-4A5A-968B-25BABFF57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2" y="1502480"/>
            <a:ext cx="10568940" cy="1463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0E812-DE61-4155-93F1-5CFB81DB6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81" y="3186372"/>
            <a:ext cx="10032787" cy="11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44</a:t>
            </a:fld>
            <a:endParaRPr lang="en-US">
              <a:latin typeface="Helvetica" pitchFamily="50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January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F9416644-1809-452C-B2A3-14C338AF9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427076"/>
            <a:ext cx="10087011" cy="2202498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9218EF2-5D32-4EB3-B36F-47FB4AFCC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54" y="2725860"/>
            <a:ext cx="9351897" cy="33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05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45</a:t>
            </a:fld>
            <a:endParaRPr lang="en-US">
              <a:latin typeface="Helvetica" pitchFamily="50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January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5F71842-65A2-4662-BF37-EA635BEF1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60" y="702470"/>
            <a:ext cx="9090680" cy="1930401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186267D6-12C4-45B6-AD74-4715AFC0B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69" y="3010576"/>
            <a:ext cx="8940861" cy="258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62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46</a:t>
            </a:fld>
            <a:endParaRPr lang="en-US">
              <a:latin typeface="Helvetica" pitchFamily="50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January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CC150B23-8BB9-4341-BB9B-9A9B4DEFD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18" y="931652"/>
            <a:ext cx="9092164" cy="278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02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Astrobee Specifications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7400" cy="4351338"/>
          </a:xfrm>
        </p:spPr>
        <p:txBody>
          <a:bodyPr/>
          <a:lstStyle/>
          <a:p>
            <a:r>
              <a:rPr lang="en-US" dirty="0"/>
              <a:t>Mass: 10kg (with 2/4 batteries installed)</a:t>
            </a:r>
          </a:p>
          <a:p>
            <a:r>
              <a:rPr lang="en-US" dirty="0"/>
              <a:t>Maximum Velocity: 0.5 m/s</a:t>
            </a:r>
          </a:p>
          <a:p>
            <a:r>
              <a:rPr lang="en-US" dirty="0"/>
              <a:t>Maximum Thrust (X-axis): 0.6 N</a:t>
            </a:r>
          </a:p>
          <a:p>
            <a:r>
              <a:rPr lang="en-US" dirty="0"/>
              <a:t>Minimum moving distance: 0.05 m</a:t>
            </a:r>
          </a:p>
          <a:p>
            <a:r>
              <a:rPr lang="en-US" dirty="0"/>
              <a:t>Minimum rotating angle: 7.5 degrees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47</a:t>
            </a:fld>
            <a:endParaRPr lang="en-US">
              <a:latin typeface="Helvetica" pitchFamily="50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BEA367B-B490-48D6-8F45-B61F756F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Yairi/AI Lab | Sensor Fusion | January 2022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16CE13-2C7D-4896-9F0B-82AA0098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6099" y="6112571"/>
            <a:ext cx="693602" cy="6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3E905-2E8F-490C-9274-81B1BBC5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5</a:t>
            </a:fld>
            <a:endParaRPr lang="en-US">
              <a:latin typeface="SCE-PS3 Rodin LATIN" panose="02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78DCF-01C1-46B2-9E89-A708AF50C8DF}"/>
              </a:ext>
            </a:extLst>
          </p:cNvPr>
          <p:cNvSpPr txBox="1"/>
          <p:nvPr/>
        </p:nvSpPr>
        <p:spPr>
          <a:xfrm>
            <a:off x="2803271" y="160120"/>
            <a:ext cx="640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CE-PS3 Rodin LATIN" panose="02000700000000000000" pitchFamily="2" charset="0"/>
              </a:rPr>
              <a:t>Personal Satellite Assistants (PSA)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441F10-DE48-4F08-AC22-87D068CCA0CE}"/>
              </a:ext>
            </a:extLst>
          </p:cNvPr>
          <p:cNvSpPr txBox="1"/>
          <p:nvPr/>
        </p:nvSpPr>
        <p:spPr>
          <a:xfrm>
            <a:off x="1700643" y="5454759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CE-PS3 Rodin LATIN" panose="02000700000000000000" pitchFamily="2" charset="0"/>
              </a:rPr>
              <a:t>NASA: </a:t>
            </a:r>
            <a:r>
              <a:rPr lang="en-US" sz="2400" dirty="0" err="1">
                <a:latin typeface="SCE-PS3 Rodin LATIN" panose="02000700000000000000" pitchFamily="2" charset="0"/>
              </a:rPr>
              <a:t>Astrobee</a:t>
            </a:r>
            <a:endParaRPr lang="en-US" sz="2400" dirty="0">
              <a:latin typeface="SCE-PS3 Rodin LATIN" panose="020007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41C6A-50D4-49F8-8631-436F4019BEAD}"/>
              </a:ext>
            </a:extLst>
          </p:cNvPr>
          <p:cNvSpPr txBox="1"/>
          <p:nvPr/>
        </p:nvSpPr>
        <p:spPr>
          <a:xfrm>
            <a:off x="7222772" y="5436074"/>
            <a:ext cx="3393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CE-PS3 Rodin LATIN" panose="02000700000000000000" pitchFamily="2" charset="0"/>
              </a:rPr>
              <a:t>JAXA: JEM (INT-Ball)</a:t>
            </a:r>
          </a:p>
        </p:txBody>
      </p: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13E3C9F-8B7B-4AD2-9505-A7590E300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29" y="1740140"/>
            <a:ext cx="3874143" cy="369593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12AFF01-2040-4EBA-9FDF-BBD886BD5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13" y="1889528"/>
            <a:ext cx="6794314" cy="3397157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91C6C42-296F-CEFC-67EE-6580C15C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414734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>
                <a:latin typeface="SCE-PS3 Rodin LATIN" panose="02000700000000000000" pitchFamily="2" charset="0"/>
              </a:rPr>
              <a:t>Questions</a:t>
            </a:r>
            <a:endParaRPr lang="en-US" sz="3600" dirty="0">
              <a:latin typeface="SCE-PS3 Rodin LATIN" panose="020007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540" y="1105782"/>
            <a:ext cx="10807460" cy="525056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How can we vary sensor </a:t>
            </a:r>
            <a:r>
              <a:rPr lang="en-US" b="1" dirty="0">
                <a:latin typeface="SCE-PS3 Rodin LATIN" panose="02000700000000000000" pitchFamily="2" charset="0"/>
              </a:rPr>
              <a:t>combinations</a:t>
            </a:r>
            <a:r>
              <a:rPr lang="en-US" dirty="0">
                <a:latin typeface="SCE-PS3 Rodin LATIN" panose="02000700000000000000" pitchFamily="2" charset="0"/>
              </a:rPr>
              <a:t> to meet the task requirements?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Toggle sensors inputs, switch sensor fusion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202122"/>
                </a:solidFill>
                <a:latin typeface="SCE-PS3 Rodin LATIN" panose="02000700000000000000" pitchFamily="2" charset="0"/>
                <a:cs typeface="Helvetica" panose="020B0604020202020204" pitchFamily="34" charset="0"/>
              </a:rPr>
              <a:t>Can an agent </a:t>
            </a:r>
            <a:r>
              <a:rPr lang="en-US" sz="2800" b="1" dirty="0">
                <a:solidFill>
                  <a:srgbClr val="202122"/>
                </a:solidFill>
                <a:latin typeface="SCE-PS3 Rodin LATIN" panose="02000700000000000000" pitchFamily="2" charset="0"/>
                <a:cs typeface="Helvetica" panose="020B0604020202020204" pitchFamily="34" charset="0"/>
              </a:rPr>
              <a:t>self-determine</a:t>
            </a:r>
            <a:r>
              <a:rPr lang="en-US" sz="2800" dirty="0">
                <a:solidFill>
                  <a:srgbClr val="202122"/>
                </a:solidFill>
                <a:latin typeface="SCE-PS3 Rodin LATIN" panose="02000700000000000000" pitchFamily="2" charset="0"/>
                <a:cs typeface="Helvetica" panose="020B0604020202020204" pitchFamily="34" charset="0"/>
              </a:rPr>
              <a:t> which sensors/fusion algorithms to use?</a:t>
            </a:r>
            <a:endParaRPr lang="en-US" dirty="0">
              <a:latin typeface="SCE-PS3 Rodin LATIN" panose="02000700000000000000" pitchFamily="2" charset="0"/>
            </a:endParaRPr>
          </a:p>
          <a:p>
            <a:pPr lvl="1"/>
            <a:r>
              <a:rPr lang="en-US" dirty="0">
                <a:solidFill>
                  <a:srgbClr val="202122"/>
                </a:solidFill>
                <a:latin typeface="SCE-PS3 Rodin LATIN" panose="02000700000000000000" pitchFamily="2" charset="0"/>
                <a:cs typeface="Helvetica" panose="020B0604020202020204" pitchFamily="34" charset="0"/>
              </a:rPr>
              <a:t>Agent decision-making (goal-oriented); “increase confidence”</a:t>
            </a:r>
            <a:endParaRPr lang="en-US" dirty="0">
              <a:latin typeface="SCE-PS3 Rodin LATIN" panose="020007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SCE-PS3 Rodin LATIN" panose="02000700000000000000" pitchFamily="2" charset="0"/>
              </a:rPr>
              <a:t>Can a robot make </a:t>
            </a:r>
            <a:r>
              <a:rPr lang="en-US" b="1" dirty="0">
                <a:latin typeface="SCE-PS3 Rodin LATIN" panose="02000700000000000000" pitchFamily="2" charset="0"/>
              </a:rPr>
              <a:t>resilient decisions</a:t>
            </a:r>
            <a:r>
              <a:rPr lang="en-US" dirty="0">
                <a:latin typeface="SCE-PS3 Rodin LATIN" panose="02000700000000000000" pitchFamily="2" charset="0"/>
              </a:rPr>
              <a:t> based on policies and adaptive sensor information?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Policy: Minimize energy, heat, task time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Task: Navigation to goal, SLAM, “take picture”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Toggle/integrate sensors if not “confident” in state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6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CC068-1E04-A7BB-7C8F-E0D31330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270264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50" charset="0"/>
              </a:rPr>
              <a:t>Astrobee Sensors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Helvetica" pitchFamily="50" charset="0"/>
              </a:rPr>
              <a:t>7</a:t>
            </a:fld>
            <a:endParaRPr lang="en-US">
              <a:latin typeface="Helvetica" pitchFamily="50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3FF6826-8AA9-4EEC-B1B4-4D0E59051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58" y="1566795"/>
            <a:ext cx="9086683" cy="47769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D4E4AF-AE53-3451-6288-3A04B926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278044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General 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540" y="1105783"/>
            <a:ext cx="10807460" cy="5250567"/>
          </a:xfrm>
        </p:spPr>
        <p:txBody>
          <a:bodyPr>
            <a:normAutofit/>
          </a:bodyPr>
          <a:lstStyle/>
          <a:p>
            <a:r>
              <a:rPr lang="en-US" dirty="0">
                <a:latin typeface="SCE-PS3 Rodin LATIN" panose="02000700000000000000" pitchFamily="2" charset="0"/>
              </a:rPr>
              <a:t>Sensor data can vary vastly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Visual information (images, video) vs Time-series (signals)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Discrete values (points) versus Continuous (signals)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Noisy, missing values, anomalies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Sensors can be time-driven or event-driven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Time-driven sensors have different sampling rates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Event-driven sensors only trigger upon event </a:t>
            </a:r>
          </a:p>
          <a:p>
            <a:r>
              <a:rPr lang="el-GR" sz="2800" b="1" dirty="0">
                <a:solidFill>
                  <a:srgbClr val="2021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↑</a:t>
            </a:r>
            <a:r>
              <a:rPr lang="en-US" dirty="0">
                <a:latin typeface="SCE-PS3 Rodin LATIN" panose="02000700000000000000" pitchFamily="2" charset="0"/>
              </a:rPr>
              <a:t> No. Sensors </a:t>
            </a:r>
            <a:r>
              <a:rPr lang="en-US" sz="2800" b="1" i="0" dirty="0">
                <a:solidFill>
                  <a:srgbClr val="20212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⇒</a:t>
            </a:r>
            <a:r>
              <a:rPr lang="en-US" dirty="0">
                <a:latin typeface="SCE-PS3 Rodin LATIN" panose="02000700000000000000" pitchFamily="2" charset="0"/>
              </a:rPr>
              <a:t> </a:t>
            </a:r>
            <a:r>
              <a:rPr lang="el-GR" sz="2800" b="1" dirty="0">
                <a:solidFill>
                  <a:srgbClr val="2021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↑</a:t>
            </a:r>
            <a:r>
              <a:rPr lang="en-US" dirty="0">
                <a:latin typeface="SCE-PS3 Rodin LATIN" panose="02000700000000000000" pitchFamily="2" charset="0"/>
              </a:rPr>
              <a:t> Energy </a:t>
            </a:r>
            <a:r>
              <a:rPr lang="en-US" sz="2800" b="1" i="0" dirty="0">
                <a:solidFill>
                  <a:srgbClr val="20212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⇒</a:t>
            </a:r>
            <a:r>
              <a:rPr lang="en-US" dirty="0">
                <a:latin typeface="SCE-PS3 Rodin LATIN" panose="02000700000000000000" pitchFamily="2" charset="0"/>
              </a:rPr>
              <a:t> </a:t>
            </a:r>
            <a:r>
              <a:rPr lang="el-GR" sz="2800" b="1" dirty="0">
                <a:solidFill>
                  <a:srgbClr val="2021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↑</a:t>
            </a:r>
            <a:r>
              <a:rPr lang="en-US" dirty="0">
                <a:latin typeface="SCE-PS3 Rodin LATIN" panose="02000700000000000000" pitchFamily="2" charset="0"/>
              </a:rPr>
              <a:t> Heat</a:t>
            </a:r>
          </a:p>
          <a:p>
            <a:pPr lvl="1"/>
            <a:r>
              <a:rPr lang="el-GR" sz="2800" b="1" dirty="0">
                <a:solidFill>
                  <a:srgbClr val="2021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↑</a:t>
            </a:r>
            <a:r>
              <a:rPr lang="en-US" sz="2800" b="1" dirty="0">
                <a:solidFill>
                  <a:srgbClr val="2021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SCE-PS3 Rodin LATIN" panose="02000700000000000000" pitchFamily="2" charset="0"/>
              </a:rPr>
              <a:t>Energy consumption </a:t>
            </a:r>
            <a:r>
              <a:rPr lang="en-US" sz="3600" b="1" i="0" dirty="0">
                <a:solidFill>
                  <a:srgbClr val="20212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⇒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2800" b="1" dirty="0">
                <a:solidFill>
                  <a:srgbClr val="2021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↓</a:t>
            </a:r>
            <a:r>
              <a:rPr lang="en-US" sz="2800" b="1" dirty="0">
                <a:solidFill>
                  <a:srgbClr val="2021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SCE-PS3 Rodin LATIN" panose="02000700000000000000" pitchFamily="2" charset="0"/>
              </a:rPr>
              <a:t>Operation Time</a:t>
            </a:r>
          </a:p>
          <a:p>
            <a:pPr lvl="1"/>
            <a:r>
              <a:rPr lang="en-US" dirty="0">
                <a:latin typeface="SCE-PS3 Rodin LATIN" panose="02000700000000000000" pitchFamily="2" charset="0"/>
              </a:rPr>
              <a:t>Assumption: </a:t>
            </a:r>
            <a:r>
              <a:rPr lang="el-GR" sz="2400" b="1" dirty="0">
                <a:solidFill>
                  <a:srgbClr val="2021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↑</a:t>
            </a:r>
            <a:r>
              <a:rPr lang="en-US" dirty="0">
                <a:latin typeface="SCE-PS3 Rodin LATIN" panose="02000700000000000000" pitchFamily="2" charset="0"/>
              </a:rPr>
              <a:t> No. Sensors </a:t>
            </a:r>
            <a:r>
              <a:rPr lang="en-US" sz="2400" b="1" i="0" dirty="0">
                <a:solidFill>
                  <a:srgbClr val="20212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⇒ </a:t>
            </a:r>
            <a:r>
              <a:rPr lang="el-GR" sz="2400" b="1" dirty="0">
                <a:solidFill>
                  <a:srgbClr val="2021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↑</a:t>
            </a:r>
            <a:r>
              <a:rPr lang="en-US" dirty="0">
                <a:latin typeface="SCE-PS3 Rodin LATIN" panose="02000700000000000000" pitchFamily="2" charset="0"/>
              </a:rPr>
              <a:t> Information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8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64B7C-B128-7F55-F09E-FE4112F1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173829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CED486-5ECE-463D-9000-DFD2D139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40" y="230650"/>
            <a:ext cx="10515600" cy="46346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CE-PS3 Rodin LATIN" panose="02000700000000000000" pitchFamily="2" charset="0"/>
              </a:rPr>
              <a:t>Chaotic/Dynamical System (Space Station)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ACC78-9D9E-4725-B4EC-33DFD58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540" y="1105783"/>
            <a:ext cx="10807460" cy="525056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SCE-PS3 Rodin LATIN" panose="02000700000000000000" pitchFamily="2" charset="0"/>
              </a:rPr>
              <a:t>Microgravity</a:t>
            </a:r>
          </a:p>
          <a:p>
            <a:pPr lvl="1"/>
            <a:r>
              <a:rPr lang="en-US" sz="2200" dirty="0">
                <a:latin typeface="SCE-PS3 Rodin LATIN" panose="02000700000000000000" pitchFamily="2" charset="0"/>
              </a:rPr>
              <a:t>Objects continually gravitate towards the walls</a:t>
            </a:r>
            <a:r>
              <a:rPr lang="en-US" dirty="0">
                <a:latin typeface="SCE-PS3 Rodin LATIN" panose="02000700000000000000" pitchFamily="2" charset="0"/>
              </a:rPr>
              <a:t> </a:t>
            </a:r>
            <a:r>
              <a:rPr lang="en-US" sz="1700" dirty="0">
                <a:latin typeface="SCE-PS3 Rodin LATIN" panose="02000700000000000000" pitchFamily="2" charset="0"/>
              </a:rPr>
              <a:t>[NASA/TM—2002-211693]</a:t>
            </a:r>
          </a:p>
          <a:p>
            <a:pPr lvl="2"/>
            <a:r>
              <a:rPr lang="en-US" dirty="0">
                <a:latin typeface="SCE-PS3 Rodin LATIN" panose="02000700000000000000" pitchFamily="2" charset="0"/>
              </a:rPr>
              <a:t>Depends on mass distribution inside (and outside) the ISS</a:t>
            </a:r>
          </a:p>
          <a:p>
            <a:pPr lvl="2"/>
            <a:r>
              <a:rPr lang="en-US" dirty="0">
                <a:latin typeface="SCE-PS3 Rodin LATIN" panose="02000700000000000000" pitchFamily="2" charset="0"/>
              </a:rPr>
              <a:t>Movements of astronauts (EVA), docking, depressurization</a:t>
            </a:r>
          </a:p>
          <a:p>
            <a:pPr lvl="1"/>
            <a:r>
              <a:rPr lang="en-US" sz="2200" dirty="0">
                <a:latin typeface="SCE-PS3 Rodin LATIN" panose="02000700000000000000" pitchFamily="2" charset="0"/>
              </a:rPr>
              <a:t>Can induce “invisible” drift on vehicle model</a:t>
            </a:r>
          </a:p>
          <a:p>
            <a:r>
              <a:rPr lang="en-US" dirty="0">
                <a:latin typeface="SCE-PS3 Rodin LATIN" panose="02000700000000000000" pitchFamily="2" charset="0"/>
              </a:rPr>
              <a:t>Airflow</a:t>
            </a:r>
          </a:p>
          <a:p>
            <a:pPr lvl="1"/>
            <a:r>
              <a:rPr lang="en-US" sz="2200" dirty="0">
                <a:latin typeface="SCE-PS3 Rodin LATIN" panose="02000700000000000000" pitchFamily="2" charset="0"/>
              </a:rPr>
              <a:t>Ventilation system is always on </a:t>
            </a:r>
            <a:r>
              <a:rPr lang="en-US" sz="1700" dirty="0">
                <a:latin typeface="SCE-PS3 Rodin LATIN" panose="02000700000000000000" pitchFamily="2" charset="0"/>
              </a:rPr>
              <a:t>[NASA/SSP 51721]</a:t>
            </a:r>
          </a:p>
          <a:p>
            <a:pPr lvl="1"/>
            <a:r>
              <a:rPr lang="en-US" sz="2200" dirty="0">
                <a:latin typeface="SCE-PS3 Rodin LATIN" panose="02000700000000000000" pitchFamily="2" charset="0"/>
              </a:rPr>
              <a:t>Flows are stronger near walls and doorways</a:t>
            </a:r>
          </a:p>
          <a:p>
            <a:pPr lvl="2"/>
            <a:r>
              <a:rPr lang="en-US" sz="2200" dirty="0">
                <a:latin typeface="SCE-PS3 Rodin LATIN" panose="02000700000000000000" pitchFamily="2" charset="0"/>
              </a:rPr>
              <a:t>Objects also draw airflow due to no convection</a:t>
            </a:r>
          </a:p>
          <a:p>
            <a:pPr lvl="1"/>
            <a:r>
              <a:rPr lang="en-US" sz="2200" dirty="0">
                <a:latin typeface="SCE-PS3 Rodin LATIN" panose="02000700000000000000" pitchFamily="2" charset="0"/>
              </a:rPr>
              <a:t>Onboard propulsion/fans influence drift/jerk</a:t>
            </a:r>
          </a:p>
          <a:p>
            <a:r>
              <a:rPr lang="en-US" sz="2800" dirty="0">
                <a:solidFill>
                  <a:srgbClr val="202122"/>
                </a:solidFill>
                <a:latin typeface="SCE-PS3 Rodin LATIN" panose="02000700000000000000" pitchFamily="2" charset="0"/>
                <a:cs typeface="Helvetica" panose="020B0604020202020204" pitchFamily="34" charset="0"/>
              </a:rPr>
              <a:t>Heat</a:t>
            </a:r>
            <a:endParaRPr lang="en-US" dirty="0">
              <a:latin typeface="SCE-PS3 Rodin LATIN" panose="02000700000000000000" pitchFamily="2" charset="0"/>
            </a:endParaRPr>
          </a:p>
          <a:p>
            <a:pPr lvl="1"/>
            <a:r>
              <a:rPr lang="en-US" sz="2200" dirty="0">
                <a:solidFill>
                  <a:srgbClr val="202122"/>
                </a:solidFill>
                <a:latin typeface="SCE-PS3 Rodin LATIN" panose="02000700000000000000" pitchFamily="2" charset="0"/>
                <a:cs typeface="Helvetica" panose="020B0604020202020204" pitchFamily="34" charset="0"/>
              </a:rPr>
              <a:t>Confounding with airflow (not too influential </a:t>
            </a:r>
            <a:r>
              <a:rPr lang="en-US" sz="1700" dirty="0">
                <a:latin typeface="SCE-PS3 Rodin LATIN" panose="02000700000000000000" pitchFamily="2" charset="0"/>
              </a:rPr>
              <a:t>[Ivanov 2021]</a:t>
            </a:r>
            <a:r>
              <a:rPr lang="en-US" sz="2000" dirty="0">
                <a:solidFill>
                  <a:srgbClr val="202122"/>
                </a:solidFill>
                <a:latin typeface="SCE-PS3 Rodin LATIN" panose="02000700000000000000" pitchFamily="2" charset="0"/>
                <a:cs typeface="Helvetica" panose="020B0604020202020204" pitchFamily="34" charset="0"/>
              </a:rPr>
              <a:t>) 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  <a:latin typeface="SCE-PS3 Rodin LATIN" panose="02000700000000000000" pitchFamily="2" charset="0"/>
                <a:cs typeface="Helvetica" panose="020B0604020202020204" pitchFamily="34" charset="0"/>
              </a:rPr>
              <a:t>Heat creates additional sensor noise (thermal noise)</a:t>
            </a:r>
            <a:endParaRPr lang="en-US" sz="1700" dirty="0">
              <a:latin typeface="SCE-PS3 Rodin LATIN" panose="02000700000000000000" pitchFamily="2" charset="0"/>
            </a:endParaRPr>
          </a:p>
          <a:p>
            <a:r>
              <a:rPr lang="fr-FR" sz="2600" dirty="0">
                <a:latin typeface="SCE-PS3 Rodin LATIN" panose="02000700000000000000" pitchFamily="2" charset="0"/>
              </a:rPr>
              <a:t>Other: </a:t>
            </a:r>
          </a:p>
          <a:p>
            <a:pPr lvl="1"/>
            <a:r>
              <a:rPr lang="fr-FR" sz="2200" dirty="0">
                <a:latin typeface="SCE-PS3 Rodin LATIN" panose="02000700000000000000" pitchFamily="2" charset="0"/>
              </a:rPr>
              <a:t>Fans, pumps, exercise equipment, latches, hinges, vents </a:t>
            </a:r>
            <a:r>
              <a:rPr lang="fr-FR" sz="1700" dirty="0">
                <a:latin typeface="SCE-PS3 Rodin LATIN" panose="02000700000000000000" pitchFamily="2" charset="0"/>
              </a:rPr>
              <a:t>[NASA/TM-211693]</a:t>
            </a:r>
            <a:endParaRPr lang="en-US" sz="1700" dirty="0">
              <a:latin typeface="SCE-PS3 Rodin LATIN" panose="02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E4DE9-4E71-4C91-84A6-9C2993C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5D392-AA0D-4912-B612-7148FFB51CA9}" type="slidenum">
              <a:rPr lang="en-US" smtClean="0">
                <a:latin typeface="SCE-PS3 Rodin LATIN" panose="02000700000000000000" pitchFamily="2" charset="0"/>
              </a:rPr>
              <a:t>9</a:t>
            </a:fld>
            <a:endParaRPr lang="en-US" dirty="0">
              <a:latin typeface="SCE-PS3 Rodin LATIN" panose="02000700000000000000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F6C3E-C16E-AF98-2EA7-8C036F47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94570" cy="365125"/>
          </a:xfrm>
        </p:spPr>
        <p:txBody>
          <a:bodyPr/>
          <a:lstStyle/>
          <a:p>
            <a:r>
              <a:rPr lang="en-US" dirty="0">
                <a:latin typeface="SCE-PS3 Rodin LATIN" panose="02000700000000000000" pitchFamily="2" charset="0"/>
              </a:rPr>
              <a:t>C.A. O’Hara | NEC | Introduction | August 2023</a:t>
            </a:r>
          </a:p>
        </p:txBody>
      </p:sp>
    </p:spTree>
    <p:extLst>
      <p:ext uri="{BB962C8B-B14F-4D97-AF65-F5344CB8AC3E}">
        <p14:creationId xmlns:p14="http://schemas.microsoft.com/office/powerpoint/2010/main" val="2044935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5416</TotalTime>
  <Words>3337</Words>
  <Application>Microsoft Office PowerPoint</Application>
  <PresentationFormat>Widescreen</PresentationFormat>
  <Paragraphs>401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Helvetica</vt:lpstr>
      <vt:lpstr>SCE-PS3 Rodin LATIN</vt:lpstr>
      <vt:lpstr>Office Theme</vt:lpstr>
      <vt:lpstr>PowerPoint Presentation</vt:lpstr>
      <vt:lpstr>PowerPoint Presentation</vt:lpstr>
      <vt:lpstr>Work Background:</vt:lpstr>
      <vt:lpstr>Problem Statement</vt:lpstr>
      <vt:lpstr>PowerPoint Presentation</vt:lpstr>
      <vt:lpstr>Questions</vt:lpstr>
      <vt:lpstr>Astrobee Sensors Data</vt:lpstr>
      <vt:lpstr>General Challenges</vt:lpstr>
      <vt:lpstr>Chaotic/Dynamical System (Space Station)</vt:lpstr>
      <vt:lpstr>Microgravity during EVA</vt:lpstr>
      <vt:lpstr>Flow/Heat</vt:lpstr>
      <vt:lpstr>General Approach</vt:lpstr>
      <vt:lpstr>Simulation Environment (Unity/ROS)</vt:lpstr>
      <vt:lpstr>PowerPoint Presentation</vt:lpstr>
      <vt:lpstr>Microgravity Simulation (Monte Carlo)</vt:lpstr>
      <vt:lpstr>Image Noise</vt:lpstr>
      <vt:lpstr>Confidence</vt:lpstr>
      <vt:lpstr>High-Level Chaos Map Example</vt:lpstr>
      <vt:lpstr>Objective Function (Abstraction)</vt:lpstr>
      <vt:lpstr>PowerPoint Presentation</vt:lpstr>
      <vt:lpstr>PowerPoint Presentation</vt:lpstr>
      <vt:lpstr>PowerPoint Presentation</vt:lpstr>
      <vt:lpstr>PowerPoint Presentation</vt:lpstr>
      <vt:lpstr>Implementation Details</vt:lpstr>
      <vt:lpstr>Current Results</vt:lpstr>
      <vt:lpstr>PowerPoint Presentation</vt:lpstr>
      <vt:lpstr>Decision Tree</vt:lpstr>
      <vt:lpstr>PowerPoint Presentation</vt:lpstr>
      <vt:lpstr>Future Work</vt:lpstr>
      <vt:lpstr>Questions?</vt:lpstr>
      <vt:lpstr>PowerPoint Presentation</vt:lpstr>
      <vt:lpstr>Backup Slides</vt:lpstr>
      <vt:lpstr>Consideration:</vt:lpstr>
      <vt:lpstr>Future Questions</vt:lpstr>
      <vt:lpstr>Benchmarking</vt:lpstr>
      <vt:lpstr>Use Case: International Space Station</vt:lpstr>
      <vt:lpstr>PowerPoint Presentation</vt:lpstr>
      <vt:lpstr>Hardware Challenges</vt:lpstr>
      <vt:lpstr>INT-Ball Sensors Data</vt:lpstr>
      <vt:lpstr>Research Background</vt:lpstr>
      <vt:lpstr>Robotic Challenges</vt:lpstr>
      <vt:lpstr>Simulation Environments</vt:lpstr>
      <vt:lpstr>Unscented Kalman Filter</vt:lpstr>
      <vt:lpstr>PowerPoint Presentation</vt:lpstr>
      <vt:lpstr>PowerPoint Presentation</vt:lpstr>
      <vt:lpstr>PowerPoint Presentation</vt:lpstr>
      <vt:lpstr>Astrobee Specifications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O'Hara, Christopher</dc:creator>
  <cp:lastModifiedBy>O'HARA　Christopher Aaron</cp:lastModifiedBy>
  <cp:revision>47</cp:revision>
  <dcterms:created xsi:type="dcterms:W3CDTF">2021-11-08T06:11:31Z</dcterms:created>
  <dcterms:modified xsi:type="dcterms:W3CDTF">2023-08-27T18:51:42Z</dcterms:modified>
</cp:coreProperties>
</file>